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935" r:id="rId4"/>
  </p:sldMasterIdLst>
  <p:notesMasterIdLst>
    <p:notesMasterId r:id="rId31"/>
  </p:notesMasterIdLst>
  <p:handoutMasterIdLst>
    <p:handoutMasterId r:id="rId32"/>
  </p:handoutMasterIdLst>
  <p:sldIdLst>
    <p:sldId id="256" r:id="rId5"/>
    <p:sldId id="308" r:id="rId6"/>
    <p:sldId id="309" r:id="rId7"/>
    <p:sldId id="310" r:id="rId8"/>
    <p:sldId id="311" r:id="rId9"/>
    <p:sldId id="312" r:id="rId10"/>
    <p:sldId id="313" r:id="rId11"/>
    <p:sldId id="314" r:id="rId12"/>
    <p:sldId id="315" r:id="rId13"/>
    <p:sldId id="316" r:id="rId14"/>
    <p:sldId id="317" r:id="rId15"/>
    <p:sldId id="318" r:id="rId16"/>
    <p:sldId id="319" r:id="rId17"/>
    <p:sldId id="320" r:id="rId18"/>
    <p:sldId id="321" r:id="rId19"/>
    <p:sldId id="322" r:id="rId20"/>
    <p:sldId id="323" r:id="rId21"/>
    <p:sldId id="324" r:id="rId22"/>
    <p:sldId id="325" r:id="rId23"/>
    <p:sldId id="330" r:id="rId24"/>
    <p:sldId id="331" r:id="rId25"/>
    <p:sldId id="326" r:id="rId26"/>
    <p:sldId id="327" r:id="rId27"/>
    <p:sldId id="328" r:id="rId28"/>
    <p:sldId id="329" r:id="rId29"/>
    <p:sldId id="302" r:id="rId30"/>
  </p:sldIdLst>
  <p:sldSz cx="12188825" cy="6858000"/>
  <p:notesSz cx="7010400" cy="92964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888" userDrawn="1">
          <p15:clr>
            <a:srgbClr val="A4A3A4"/>
          </p15:clr>
        </p15:guide>
        <p15:guide id="2" pos="3839" userDrawn="1">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39C2F"/>
    <a:srgbClr val="C59C27"/>
    <a:srgbClr val="D13940"/>
    <a:srgbClr val="EF9A1A"/>
    <a:srgbClr val="907262"/>
    <a:srgbClr val="B3CD1F"/>
    <a:srgbClr val="43B1E5"/>
    <a:srgbClr val="00B8BB"/>
    <a:srgbClr val="426FB6"/>
    <a:srgbClr val="13AAB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6438" autoAdjust="0"/>
    <p:restoredTop sz="73619" autoAdjust="0"/>
  </p:normalViewPr>
  <p:slideViewPr>
    <p:cSldViewPr snapToGrid="0" showGuides="1">
      <p:cViewPr varScale="1">
        <p:scale>
          <a:sx n="91" d="100"/>
          <a:sy n="91" d="100"/>
        </p:scale>
        <p:origin x="1880" y="176"/>
      </p:cViewPr>
      <p:guideLst>
        <p:guide orient="horz" pos="888"/>
        <p:guide pos="3839"/>
      </p:guideLst>
    </p:cSldViewPr>
  </p:slid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55" d="100"/>
          <a:sy n="55" d="100"/>
        </p:scale>
        <p:origin x="-1472" y="-64"/>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theme" Target="theme/theme1.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70338" y="0"/>
            <a:ext cx="3038475" cy="465138"/>
          </a:xfrm>
          <a:prstGeom prst="rect">
            <a:avLst/>
          </a:prstGeom>
        </p:spPr>
        <p:txBody>
          <a:bodyPr vert="horz" lIns="91440" tIns="45720" rIns="91440" bIns="45720" rtlCol="0"/>
          <a:lstStyle>
            <a:lvl1pPr algn="r">
              <a:defRPr sz="1200"/>
            </a:lvl1pPr>
          </a:lstStyle>
          <a:p>
            <a:fld id="{0B842F42-2CE9-4E35-95C1-410DC08A50B1}" type="datetimeFigureOut">
              <a:rPr lang="en-US" smtClean="0"/>
              <a:t>8/5/18</a:t>
            </a:fld>
            <a:endParaRPr lang="en-US"/>
          </a:p>
        </p:txBody>
      </p:sp>
      <p:sp>
        <p:nvSpPr>
          <p:cNvPr id="4" name="Footer Placeholder 3"/>
          <p:cNvSpPr>
            <a:spLocks noGrp="1"/>
          </p:cNvSpPr>
          <p:nvPr>
            <p:ph type="ftr" sz="quarter" idx="2"/>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70338" y="8829675"/>
            <a:ext cx="3038475" cy="465138"/>
          </a:xfrm>
          <a:prstGeom prst="rect">
            <a:avLst/>
          </a:prstGeom>
        </p:spPr>
        <p:txBody>
          <a:bodyPr vert="horz" lIns="91440" tIns="45720" rIns="91440" bIns="45720" rtlCol="0" anchor="b"/>
          <a:lstStyle>
            <a:lvl1pPr algn="r">
              <a:defRPr sz="1200"/>
            </a:lvl1pPr>
          </a:lstStyle>
          <a:p>
            <a:fld id="{26F2E89A-4FDF-4617-8DDF-BE2769EE821E}" type="slidenum">
              <a:rPr lang="en-US" smtClean="0"/>
              <a:t>‹#›</a:t>
            </a:fld>
            <a:endParaRPr lang="en-US"/>
          </a:p>
        </p:txBody>
      </p:sp>
    </p:spTree>
    <p:extLst>
      <p:ext uri="{BB962C8B-B14F-4D97-AF65-F5344CB8AC3E}">
        <p14:creationId xmlns:p14="http://schemas.microsoft.com/office/powerpoint/2010/main" val="25792619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5138"/>
          </a:xfrm>
          <a:prstGeom prst="rect">
            <a:avLst/>
          </a:prstGeom>
        </p:spPr>
        <p:txBody>
          <a:bodyPr vert="horz" lIns="91440" tIns="45720" rIns="91440" bIns="45720" rtlCol="0"/>
          <a:lstStyle>
            <a:lvl1pPr algn="r">
              <a:defRPr sz="1200"/>
            </a:lvl1pPr>
          </a:lstStyle>
          <a:p>
            <a:fld id="{6F282904-F315-4730-8D91-37D99E141A6F}" type="datetimeFigureOut">
              <a:rPr lang="en-US" smtClean="0"/>
              <a:t>8/5/18</a:t>
            </a:fld>
            <a:endParaRPr lang="en-US"/>
          </a:p>
        </p:txBody>
      </p:sp>
      <p:sp>
        <p:nvSpPr>
          <p:cNvPr id="4" name="Slide Image Placeholder 3"/>
          <p:cNvSpPr>
            <a:spLocks noGrp="1" noRot="1" noChangeAspect="1"/>
          </p:cNvSpPr>
          <p:nvPr>
            <p:ph type="sldImg" idx="2"/>
          </p:nvPr>
        </p:nvSpPr>
        <p:spPr>
          <a:xfrm>
            <a:off x="407988" y="696913"/>
            <a:ext cx="6194425" cy="34861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16425"/>
            <a:ext cx="5607050" cy="4183063"/>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5138"/>
          </a:xfrm>
          <a:prstGeom prst="rect">
            <a:avLst/>
          </a:prstGeom>
        </p:spPr>
        <p:txBody>
          <a:bodyPr vert="horz" lIns="91440" tIns="45720" rIns="91440" bIns="45720" rtlCol="0" anchor="b"/>
          <a:lstStyle>
            <a:lvl1pPr algn="r">
              <a:defRPr sz="1200"/>
            </a:lvl1pPr>
          </a:lstStyle>
          <a:p>
            <a:fld id="{54E672D7-8E2D-4611-973D-F4591A707C34}" type="slidenum">
              <a:rPr lang="en-US" smtClean="0"/>
              <a:t>‹#›</a:t>
            </a:fld>
            <a:endParaRPr lang="en-US"/>
          </a:p>
        </p:txBody>
      </p:sp>
    </p:spTree>
    <p:extLst>
      <p:ext uri="{BB962C8B-B14F-4D97-AF65-F5344CB8AC3E}">
        <p14:creationId xmlns:p14="http://schemas.microsoft.com/office/powerpoint/2010/main" val="17013578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SKIP: Talk is too long if I discuss this.</a:t>
            </a:r>
          </a:p>
          <a:p>
            <a:endParaRPr lang="en-US" dirty="0"/>
          </a:p>
          <a:p>
            <a:r>
              <a:rPr lang="en-US" dirty="0"/>
              <a:t>Example is extreme, but also SW if from an extreme SW class - Life-Critical System.</a:t>
            </a:r>
          </a:p>
          <a:p>
            <a:endParaRPr lang="en-US" dirty="0"/>
          </a:p>
          <a:p>
            <a:r>
              <a:rPr lang="en-US" dirty="0"/>
              <a:t>Minimal documentation regarding specifications and test planning.</a:t>
            </a:r>
          </a:p>
          <a:p>
            <a:endParaRPr lang="en-US" dirty="0"/>
          </a:p>
          <a:p>
            <a:r>
              <a:rPr lang="en-US" dirty="0"/>
              <a:t>Little unit and SW testing.  Main fallback was on integrated system testing.  It appears that testing was really more just “exercising” or using the system.</a:t>
            </a:r>
          </a:p>
          <a:p>
            <a:endParaRPr lang="en-US" dirty="0"/>
          </a:p>
          <a:p>
            <a:r>
              <a:rPr lang="en-US" dirty="0"/>
              <a:t>Turntable needed to be in correct position to allow patients to be radiated appropriately.  For this machine, the SW was used to do safety check of the turntable position that setup correct position instead of HW interlocks.  Patients could be radiated with the turntable in an invalid position.</a:t>
            </a:r>
          </a:p>
          <a:p>
            <a:endParaRPr lang="en-US" dirty="0"/>
          </a:p>
        </p:txBody>
      </p:sp>
      <p:sp>
        <p:nvSpPr>
          <p:cNvPr id="4" name="Slide Number Placeholder 3"/>
          <p:cNvSpPr>
            <a:spLocks noGrp="1"/>
          </p:cNvSpPr>
          <p:nvPr>
            <p:ph type="sldNum" sz="quarter" idx="10"/>
          </p:nvPr>
        </p:nvSpPr>
        <p:spPr/>
        <p:txBody>
          <a:bodyPr/>
          <a:lstStyle/>
          <a:p>
            <a:fld id="{54E672D7-8E2D-4611-973D-F4591A707C34}" type="slidenum">
              <a:rPr lang="en-US" smtClean="0"/>
              <a:t>2</a:t>
            </a:fld>
            <a:endParaRPr lang="en-US"/>
          </a:p>
        </p:txBody>
      </p:sp>
    </p:spTree>
    <p:extLst>
      <p:ext uri="{BB962C8B-B14F-4D97-AF65-F5344CB8AC3E}">
        <p14:creationId xmlns:p14="http://schemas.microsoft.com/office/powerpoint/2010/main" val="25390043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Also known as test harnesses</a:t>
            </a:r>
          </a:p>
          <a:p>
            <a:endParaRPr lang="en-US" dirty="0"/>
          </a:p>
          <a:p>
            <a:r>
              <a:rPr lang="en-US" dirty="0"/>
              <a:t>Benefits of automation are fairly clear and the test frameworks help to minimize the tedious tasks of setting up, maintaining, and using a suite of test routines.</a:t>
            </a:r>
          </a:p>
          <a:p>
            <a:endParaRPr lang="en-US" dirty="0"/>
          </a:p>
          <a:p>
            <a:r>
              <a:rPr lang="en-US" dirty="0"/>
              <a:t>With this in place and done well, the overhead of running tests is lower and it is more likely that implementers will run tests.</a:t>
            </a:r>
          </a:p>
          <a:p>
            <a:endParaRPr lang="en-US" dirty="0"/>
          </a:p>
          <a:p>
            <a:r>
              <a:rPr lang="en-US" dirty="0"/>
              <a:t>While these aid in setting up your test suite, the difficult part still remains: defining your test cases.  Using the framework allows you to concentrate on this task.</a:t>
            </a:r>
          </a:p>
          <a:p>
            <a:endParaRPr lang="en-US" dirty="0"/>
          </a:p>
          <a:p>
            <a:r>
              <a:rPr lang="en-US" dirty="0"/>
              <a:t>When using a test framework, ideally users can pick and choose which individual tests to run or run a predefined batch of tests.</a:t>
            </a:r>
          </a:p>
          <a:p>
            <a:endParaRPr lang="en-US" dirty="0"/>
          </a:p>
        </p:txBody>
      </p:sp>
      <p:sp>
        <p:nvSpPr>
          <p:cNvPr id="4" name="Slide Number Placeholder 3"/>
          <p:cNvSpPr>
            <a:spLocks noGrp="1"/>
          </p:cNvSpPr>
          <p:nvPr>
            <p:ph type="sldNum" sz="quarter" idx="10"/>
          </p:nvPr>
        </p:nvSpPr>
        <p:spPr/>
        <p:txBody>
          <a:bodyPr/>
          <a:lstStyle/>
          <a:p>
            <a:fld id="{54E672D7-8E2D-4611-973D-F4591A707C34}" type="slidenum">
              <a:rPr lang="en-US" smtClean="0"/>
              <a:t>11</a:t>
            </a:fld>
            <a:endParaRPr lang="en-US"/>
          </a:p>
        </p:txBody>
      </p:sp>
    </p:spTree>
    <p:extLst>
      <p:ext uri="{BB962C8B-B14F-4D97-AF65-F5344CB8AC3E}">
        <p14:creationId xmlns:p14="http://schemas.microsoft.com/office/powerpoint/2010/main" val="25991972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Emphasize that depending on services offered by service, the tests can be configured to commits/pull requests and by branch.</a:t>
            </a:r>
          </a:p>
          <a:p>
            <a:endParaRPr lang="en-US" dirty="0"/>
          </a:p>
          <a:p>
            <a:r>
              <a:rPr lang="en-US" dirty="0"/>
              <a:t>Also, would like to run some tests on a nightly basis.  This is useful for large codes, where program execution could be prohibitive so that linking to commits would not be reasonable.</a:t>
            </a:r>
          </a:p>
          <a:p>
            <a:endParaRPr lang="en-US" dirty="0"/>
          </a:p>
          <a:p>
            <a:r>
              <a:rPr lang="en-US" dirty="0"/>
              <a:t>This where testing can be extended into continuous integration, which we will discuss later.</a:t>
            </a:r>
          </a:p>
          <a:p>
            <a:endParaRPr lang="en-US" dirty="0"/>
          </a:p>
        </p:txBody>
      </p:sp>
      <p:sp>
        <p:nvSpPr>
          <p:cNvPr id="4" name="Slide Number Placeholder 3"/>
          <p:cNvSpPr>
            <a:spLocks noGrp="1"/>
          </p:cNvSpPr>
          <p:nvPr>
            <p:ph type="sldNum" sz="quarter" idx="10"/>
          </p:nvPr>
        </p:nvSpPr>
        <p:spPr/>
        <p:txBody>
          <a:bodyPr/>
          <a:lstStyle/>
          <a:p>
            <a:fld id="{54E672D7-8E2D-4611-973D-F4591A707C34}" type="slidenum">
              <a:rPr lang="en-US" smtClean="0"/>
              <a:t>12</a:t>
            </a:fld>
            <a:endParaRPr lang="en-US"/>
          </a:p>
        </p:txBody>
      </p:sp>
    </p:spTree>
    <p:extLst>
      <p:ext uri="{BB962C8B-B14F-4D97-AF65-F5344CB8AC3E}">
        <p14:creationId xmlns:p14="http://schemas.microsoft.com/office/powerpoint/2010/main" val="11443622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Someone may need to be made responsible for watching and maintaining test suite.</a:t>
            </a:r>
          </a:p>
          <a:p>
            <a:endParaRPr lang="en-US" dirty="0"/>
          </a:p>
          <a:p>
            <a:r>
              <a:rPr lang="en-US" dirty="0"/>
              <a:t>General testing philosophy: Once tests are in place (ideally we write them when developing code), we begin to coevolve test and code.</a:t>
            </a:r>
          </a:p>
          <a:p>
            <a:endParaRPr lang="en-US" dirty="0"/>
          </a:p>
          <a:p>
            <a:r>
              <a:rPr lang="en-US" dirty="0"/>
              <a:t>Shall team members run the sets of </a:t>
            </a:r>
            <a:r>
              <a:rPr lang="en-US" dirty="0" err="1"/>
              <a:t>unittest</a:t>
            </a:r>
            <a:r>
              <a:rPr lang="en-US" dirty="0"/>
              <a:t>/component tests that they believe to be related to their changes, then run a larger fixed subset at push, and then system-level tests on nightly basis?</a:t>
            </a:r>
          </a:p>
        </p:txBody>
      </p:sp>
      <p:sp>
        <p:nvSpPr>
          <p:cNvPr id="4" name="Slide Number Placeholder 3"/>
          <p:cNvSpPr>
            <a:spLocks noGrp="1"/>
          </p:cNvSpPr>
          <p:nvPr>
            <p:ph type="sldNum" sz="quarter" idx="10"/>
          </p:nvPr>
        </p:nvSpPr>
        <p:spPr/>
        <p:txBody>
          <a:bodyPr/>
          <a:lstStyle/>
          <a:p>
            <a:fld id="{54E672D7-8E2D-4611-973D-F4591A707C34}" type="slidenum">
              <a:rPr lang="en-US" smtClean="0"/>
              <a:t>13</a:t>
            </a:fld>
            <a:endParaRPr lang="en-US"/>
          </a:p>
        </p:txBody>
      </p:sp>
    </p:spTree>
    <p:extLst>
      <p:ext uri="{BB962C8B-B14F-4D97-AF65-F5344CB8AC3E}">
        <p14:creationId xmlns:p14="http://schemas.microsoft.com/office/powerpoint/2010/main" val="9941024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know that SW has bugs.  We understand that even if we have a test suite in place and use it often, there is a good chance that the code will have undetected bugs.  What to do when a bug is found that is not detected by the test suite?</a:t>
            </a:r>
          </a:p>
          <a:p>
            <a:endParaRPr lang="en-US" dirty="0"/>
          </a:p>
          <a:p>
            <a:r>
              <a:rPr lang="en-US" dirty="0"/>
              <a:t>Why not just suggest that people work this way?  Why elevate it to ”policy”?  Because if all members of a team work this way, the test suite is cleaned and grown as part of normal work =&gt; test suite maintenance is an every day job and not a painful giant task done every now and then.</a:t>
            </a:r>
          </a:p>
        </p:txBody>
      </p:sp>
      <p:sp>
        <p:nvSpPr>
          <p:cNvPr id="4" name="Slide Number Placeholder 3"/>
          <p:cNvSpPr>
            <a:spLocks noGrp="1"/>
          </p:cNvSpPr>
          <p:nvPr>
            <p:ph type="sldNum" sz="quarter" idx="10"/>
          </p:nvPr>
        </p:nvSpPr>
        <p:spPr/>
        <p:txBody>
          <a:bodyPr/>
          <a:lstStyle/>
          <a:p>
            <a:fld id="{54E672D7-8E2D-4611-973D-F4591A707C34}" type="slidenum">
              <a:rPr lang="en-US" smtClean="0"/>
              <a:t>15</a:t>
            </a:fld>
            <a:endParaRPr lang="en-US"/>
          </a:p>
        </p:txBody>
      </p:sp>
    </p:spTree>
    <p:extLst>
      <p:ext uri="{BB962C8B-B14F-4D97-AF65-F5344CB8AC3E}">
        <p14:creationId xmlns:p14="http://schemas.microsoft.com/office/powerpoint/2010/main" val="27916189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Gcov</a:t>
            </a:r>
            <a:r>
              <a:rPr lang="en-US" dirty="0"/>
              <a:t> page suggests turning off optimization as we want to know if each line in the listing is called and if so how many times.  With optimization, we cannot map those counts to the lines in the listing.</a:t>
            </a:r>
          </a:p>
          <a:p>
            <a:endParaRPr lang="en-US" dirty="0"/>
          </a:p>
          <a:p>
            <a:r>
              <a:rPr lang="en-US" dirty="0"/>
              <a:t>I also find information in the </a:t>
            </a:r>
            <a:r>
              <a:rPr lang="en-US" dirty="0" err="1"/>
              <a:t>gcov</a:t>
            </a:r>
            <a:r>
              <a:rPr lang="en-US" dirty="0"/>
              <a:t> about compiling with the two flags -</a:t>
            </a:r>
            <a:r>
              <a:rPr lang="en-US" dirty="0" err="1"/>
              <a:t>fprofile</a:t>
            </a:r>
            <a:r>
              <a:rPr lang="en-US" dirty="0"/>
              <a:t>-arcs -</a:t>
            </a:r>
            <a:r>
              <a:rPr lang="en-US" dirty="0" err="1"/>
              <a:t>ftest</a:t>
            </a:r>
            <a:r>
              <a:rPr lang="en-US" dirty="0"/>
              <a:t>-coverage to generate the </a:t>
            </a:r>
            <a:r>
              <a:rPr lang="en-US" dirty="0" err="1"/>
              <a:t>gcov</a:t>
            </a:r>
            <a:r>
              <a:rPr lang="en-US" dirty="0"/>
              <a:t> output files.  --coverage is apparently a shortcut for both of these.</a:t>
            </a:r>
          </a:p>
        </p:txBody>
      </p:sp>
      <p:sp>
        <p:nvSpPr>
          <p:cNvPr id="4" name="Slide Number Placeholder 3"/>
          <p:cNvSpPr>
            <a:spLocks noGrp="1"/>
          </p:cNvSpPr>
          <p:nvPr>
            <p:ph type="sldNum" sz="quarter" idx="10"/>
          </p:nvPr>
        </p:nvSpPr>
        <p:spPr/>
        <p:txBody>
          <a:bodyPr/>
          <a:lstStyle/>
          <a:p>
            <a:fld id="{54E672D7-8E2D-4611-973D-F4591A707C34}" type="slidenum">
              <a:rPr lang="en-US" smtClean="0"/>
              <a:t>16</a:t>
            </a:fld>
            <a:endParaRPr lang="en-US"/>
          </a:p>
        </p:txBody>
      </p:sp>
    </p:spTree>
    <p:extLst>
      <p:ext uri="{BB962C8B-B14F-4D97-AF65-F5344CB8AC3E}">
        <p14:creationId xmlns:p14="http://schemas.microsoft.com/office/powerpoint/2010/main" val="35509745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Missing testing of edge cases.  This might be important!</a:t>
            </a:r>
          </a:p>
          <a:p>
            <a:endParaRPr lang="en-US" dirty="0"/>
          </a:p>
        </p:txBody>
      </p:sp>
      <p:sp>
        <p:nvSpPr>
          <p:cNvPr id="4" name="Slide Number Placeholder 3"/>
          <p:cNvSpPr>
            <a:spLocks noGrp="1"/>
          </p:cNvSpPr>
          <p:nvPr>
            <p:ph type="sldNum" sz="quarter" idx="10"/>
          </p:nvPr>
        </p:nvSpPr>
        <p:spPr/>
        <p:txBody>
          <a:bodyPr/>
          <a:lstStyle/>
          <a:p>
            <a:fld id="{54E672D7-8E2D-4611-973D-F4591A707C34}" type="slidenum">
              <a:rPr lang="en-US" smtClean="0"/>
              <a:t>17</a:t>
            </a:fld>
            <a:endParaRPr lang="en-US"/>
          </a:p>
        </p:txBody>
      </p:sp>
    </p:spTree>
    <p:extLst>
      <p:ext uri="{BB962C8B-B14F-4D97-AF65-F5344CB8AC3E}">
        <p14:creationId xmlns:p14="http://schemas.microsoft.com/office/powerpoint/2010/main" val="18365598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Limit divergence between feature branch and master branch</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Limit likelihood of conflicts and risk associated with resolving these</a:t>
            </a:r>
          </a:p>
          <a:p>
            <a:endParaRPr lang="en-US" dirty="0"/>
          </a:p>
        </p:txBody>
      </p:sp>
      <p:sp>
        <p:nvSpPr>
          <p:cNvPr id="4" name="Slide Number Placeholder 3"/>
          <p:cNvSpPr>
            <a:spLocks noGrp="1"/>
          </p:cNvSpPr>
          <p:nvPr>
            <p:ph type="sldNum" sz="quarter" idx="10"/>
          </p:nvPr>
        </p:nvSpPr>
        <p:spPr/>
        <p:txBody>
          <a:bodyPr/>
          <a:lstStyle/>
          <a:p>
            <a:fld id="{54E672D7-8E2D-4611-973D-F4591A707C34}" type="slidenum">
              <a:rPr lang="en-US" smtClean="0"/>
              <a:t>19</a:t>
            </a:fld>
            <a:endParaRPr lang="en-US"/>
          </a:p>
        </p:txBody>
      </p:sp>
    </p:spTree>
    <p:extLst>
      <p:ext uri="{BB962C8B-B14F-4D97-AF65-F5344CB8AC3E}">
        <p14:creationId xmlns:p14="http://schemas.microsoft.com/office/powerpoint/2010/main" val="2200416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 need to build and maintain a dedicated server.</a:t>
            </a:r>
          </a:p>
          <a:p>
            <a:endParaRPr lang="en-US" dirty="0"/>
          </a:p>
          <a:p>
            <a:r>
              <a:rPr lang="en-US" dirty="0"/>
              <a:t>Jenkins is another option.  Not linked to any particular DVCS and can be built on dedicated server.   Benefit is that you can often log into machine, setup and test your suite, and update/test new baselines when needed.</a:t>
            </a:r>
          </a:p>
        </p:txBody>
      </p:sp>
      <p:sp>
        <p:nvSpPr>
          <p:cNvPr id="4" name="Slide Number Placeholder 3"/>
          <p:cNvSpPr>
            <a:spLocks noGrp="1"/>
          </p:cNvSpPr>
          <p:nvPr>
            <p:ph type="sldNum" sz="quarter" idx="10"/>
          </p:nvPr>
        </p:nvSpPr>
        <p:spPr/>
        <p:txBody>
          <a:bodyPr/>
          <a:lstStyle/>
          <a:p>
            <a:fld id="{54E672D7-8E2D-4611-973D-F4591A707C34}" type="slidenum">
              <a:rPr lang="en-US" smtClean="0"/>
              <a:t>23</a:t>
            </a:fld>
            <a:endParaRPr lang="en-US"/>
          </a:p>
        </p:txBody>
      </p:sp>
    </p:spTree>
    <p:extLst>
      <p:ext uri="{BB962C8B-B14F-4D97-AF65-F5344CB8AC3E}">
        <p14:creationId xmlns:p14="http://schemas.microsoft.com/office/powerpoint/2010/main" val="2893785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Good online documentation and there are plenty of working examples in GitHub itself.</a:t>
            </a:r>
          </a:p>
          <a:p>
            <a:endParaRPr lang="en-US" dirty="0"/>
          </a:p>
        </p:txBody>
      </p:sp>
      <p:sp>
        <p:nvSpPr>
          <p:cNvPr id="4" name="Slide Number Placeholder 3"/>
          <p:cNvSpPr>
            <a:spLocks noGrp="1"/>
          </p:cNvSpPr>
          <p:nvPr>
            <p:ph type="sldNum" sz="quarter" idx="10"/>
          </p:nvPr>
        </p:nvSpPr>
        <p:spPr/>
        <p:txBody>
          <a:bodyPr/>
          <a:lstStyle/>
          <a:p>
            <a:fld id="{54E672D7-8E2D-4611-973D-F4591A707C34}" type="slidenum">
              <a:rPr lang="en-US" smtClean="0"/>
              <a:t>24</a:t>
            </a:fld>
            <a:endParaRPr lang="en-US"/>
          </a:p>
        </p:txBody>
      </p:sp>
    </p:spTree>
    <p:extLst>
      <p:ext uri="{BB962C8B-B14F-4D97-AF65-F5344CB8AC3E}">
        <p14:creationId xmlns:p14="http://schemas.microsoft.com/office/powerpoint/2010/main" val="37454018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Many projects have an intermediate branch such as development that first test 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Imagine that the refactor work is only done with a small subset of tests related to the code being refactored and that I have run them manually.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CI would run a small subset of the test suite so that it can finish within my allotted time slot.  The automatic nightly tests run the full test suite.</a:t>
            </a:r>
          </a:p>
        </p:txBody>
      </p:sp>
      <p:sp>
        <p:nvSpPr>
          <p:cNvPr id="4" name="Slide Number Placeholder 3"/>
          <p:cNvSpPr>
            <a:spLocks noGrp="1"/>
          </p:cNvSpPr>
          <p:nvPr>
            <p:ph type="sldNum" sz="quarter" idx="10"/>
          </p:nvPr>
        </p:nvSpPr>
        <p:spPr/>
        <p:txBody>
          <a:bodyPr/>
          <a:lstStyle/>
          <a:p>
            <a:fld id="{54E672D7-8E2D-4611-973D-F4591A707C34}" type="slidenum">
              <a:rPr lang="en-US" smtClean="0"/>
              <a:t>25</a:t>
            </a:fld>
            <a:endParaRPr lang="en-US"/>
          </a:p>
        </p:txBody>
      </p:sp>
    </p:spTree>
    <p:extLst>
      <p:ext uri="{BB962C8B-B14F-4D97-AF65-F5344CB8AC3E}">
        <p14:creationId xmlns:p14="http://schemas.microsoft.com/office/powerpoint/2010/main" val="11826276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SKIP: Talk is too long if I discuss this.</a:t>
            </a:r>
            <a:endParaRPr lang="en-US" dirty="0"/>
          </a:p>
          <a:p>
            <a:endParaRPr lang="en-US" dirty="0"/>
          </a:p>
          <a:p>
            <a:r>
              <a:rPr lang="en-US" dirty="0"/>
              <a:t>Example is still extreme, but SW if from a similar SW class - Mission-Critical System.</a:t>
            </a:r>
          </a:p>
          <a:p>
            <a:endParaRPr lang="en-US" dirty="0"/>
          </a:p>
          <a:p>
            <a:r>
              <a:rPr lang="en-US" dirty="0"/>
              <a:t>Failure was in SW of inertial navigation system.  </a:t>
            </a:r>
          </a:p>
          <a:p>
            <a:endParaRPr lang="en-US" dirty="0"/>
          </a:p>
          <a:p>
            <a:r>
              <a:rPr lang="en-US" dirty="0"/>
              <a:t>Followed highly successful Ariane 4.</a:t>
            </a:r>
          </a:p>
          <a:p>
            <a:endParaRPr lang="en-US" dirty="0"/>
          </a:p>
          <a:p>
            <a:r>
              <a:rPr lang="en-US" dirty="0"/>
              <a:t>They followed good SW engineering practices and made reasonable decisions.</a:t>
            </a:r>
          </a:p>
          <a:p>
            <a:pPr marL="200526" indent="-200526">
              <a:buSzPct val="100000"/>
              <a:buAutoNum type="arabicParenR"/>
            </a:pPr>
            <a:r>
              <a:rPr lang="en-US" dirty="0"/>
              <a:t>They reused SW from Ariane 4</a:t>
            </a:r>
          </a:p>
          <a:p>
            <a:pPr marL="200526" indent="-200526">
              <a:buSzPct val="100000"/>
              <a:buAutoNum type="arabicParenR"/>
            </a:pPr>
            <a:r>
              <a:rPr lang="en-US" dirty="0"/>
              <a:t>They chose to avoid overflow exception tests in this case to minimize load of processor</a:t>
            </a:r>
          </a:p>
          <a:p>
            <a:endParaRPr lang="en-US" dirty="0"/>
          </a:p>
          <a:p>
            <a:r>
              <a:rPr lang="en-US" dirty="0"/>
              <a:t>Issues: </a:t>
            </a:r>
          </a:p>
          <a:p>
            <a:pPr marL="200526" indent="-200526">
              <a:buSzPct val="100000"/>
              <a:buAutoNum type="arabicParenR"/>
            </a:pPr>
            <a:r>
              <a:rPr lang="en-US" dirty="0"/>
              <a:t>The Ariane 4 was much lighter/weaker and could never achieve the horizontal velocities necessary to overflow this conversion.  Therefore, no error checking was reasonable</a:t>
            </a:r>
          </a:p>
          <a:p>
            <a:pPr marL="200526" indent="-200526">
              <a:buSzPct val="100000"/>
              <a:buAutoNum type="arabicParenR"/>
            </a:pPr>
            <a:r>
              <a:rPr lang="en-US" dirty="0"/>
              <a:t>Speculation: No experts involved in decision making process to point out that Ariane 5 was stronger</a:t>
            </a:r>
          </a:p>
          <a:p>
            <a:pPr marL="200526" indent="-200526">
              <a:buSzPct val="100000"/>
              <a:buAutoNum type="arabicParenR"/>
            </a:pPr>
            <a:r>
              <a:rPr lang="en-US" dirty="0"/>
              <a:t>SW was replaced by ground-based SW and therefore not needed.</a:t>
            </a:r>
          </a:p>
          <a:p>
            <a:endParaRPr lang="en-US" dirty="0"/>
          </a:p>
          <a:p>
            <a:r>
              <a:rPr lang="en-US" dirty="0"/>
              <a:t>While SW was the final failure and testing could have caught this and should have been done, in reality this failure is more strongly related to a system-level failure.</a:t>
            </a:r>
          </a:p>
          <a:p>
            <a:endParaRPr lang="en-US" dirty="0"/>
          </a:p>
          <a:p>
            <a:r>
              <a:rPr lang="en-US" dirty="0"/>
              <a:t>This is similar to scientific SW development when you consider working with reusing code originally intended for one use, combining code, or using third party code/library.  How do you make certain that the assumptions made on both sides of the interface are correct and stay correct?</a:t>
            </a:r>
          </a:p>
          <a:p>
            <a:endParaRPr lang="en-US" dirty="0"/>
          </a:p>
        </p:txBody>
      </p:sp>
      <p:sp>
        <p:nvSpPr>
          <p:cNvPr id="4" name="Slide Number Placeholder 3"/>
          <p:cNvSpPr>
            <a:spLocks noGrp="1"/>
          </p:cNvSpPr>
          <p:nvPr>
            <p:ph type="sldNum" sz="quarter" idx="10"/>
          </p:nvPr>
        </p:nvSpPr>
        <p:spPr/>
        <p:txBody>
          <a:bodyPr/>
          <a:lstStyle/>
          <a:p>
            <a:fld id="{54E672D7-8E2D-4611-973D-F4591A707C34}" type="slidenum">
              <a:rPr lang="en-US" smtClean="0"/>
              <a:t>3</a:t>
            </a:fld>
            <a:endParaRPr lang="en-US"/>
          </a:p>
        </p:txBody>
      </p:sp>
    </p:spTree>
    <p:extLst>
      <p:ext uri="{BB962C8B-B14F-4D97-AF65-F5344CB8AC3E}">
        <p14:creationId xmlns:p14="http://schemas.microsoft.com/office/powerpoint/2010/main" val="11417160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SKIP: Talk is too long if I discuss this.</a:t>
            </a:r>
          </a:p>
          <a:p>
            <a:endParaRPr lang="en-US"/>
          </a:p>
          <a:p>
            <a:r>
              <a:rPr lang="en-US"/>
              <a:t>Extreme </a:t>
            </a:r>
            <a:r>
              <a:rPr lang="en-US" dirty="0"/>
              <a:t>example that is immediately relatable  - Geoffrey Chang.  Crystallography for pharmaceutical research.</a:t>
            </a:r>
          </a:p>
          <a:p>
            <a:endParaRPr lang="en-US" dirty="0"/>
          </a:p>
          <a:p>
            <a:r>
              <a:rPr lang="en-US" dirty="0"/>
              <a:t>How does Scientific SW compare with Life- and Mission-Critical SW classes?</a:t>
            </a:r>
          </a:p>
          <a:p>
            <a:endParaRPr lang="en-US" dirty="0"/>
          </a:p>
          <a:p>
            <a:r>
              <a:rPr lang="en-US" dirty="0"/>
              <a:t>Error was in homemade analysis code that he had inherited from another lab.</a:t>
            </a:r>
          </a:p>
          <a:p>
            <a:endParaRPr lang="en-US" dirty="0"/>
          </a:p>
          <a:p>
            <a:r>
              <a:rPr lang="en-US" dirty="0"/>
              <a:t>Only 10 lines of code that had the problem.  Didn’t question the quality of the SW at the time.  Now he does.</a:t>
            </a:r>
          </a:p>
          <a:p>
            <a:r>
              <a:rPr lang="en-US" dirty="0"/>
              <a:t>https://</a:t>
            </a:r>
            <a:r>
              <a:rPr lang="en-US" dirty="0" err="1"/>
              <a:t>www.the-scientist.com</a:t>
            </a:r>
            <a:r>
              <a:rPr lang="en-US" dirty="0"/>
              <a:t>/?</a:t>
            </a:r>
            <a:r>
              <a:rPr lang="en-US" dirty="0" err="1"/>
              <a:t>articles.view</a:t>
            </a:r>
            <a:r>
              <a:rPr lang="en-US" dirty="0"/>
              <a:t>/</a:t>
            </a:r>
            <a:r>
              <a:rPr lang="en-US" dirty="0" err="1"/>
              <a:t>articleNo</a:t>
            </a:r>
            <a:r>
              <a:rPr lang="en-US" dirty="0"/>
              <a:t>/24647/title/Retractions-unsettle-structural-bio/</a:t>
            </a:r>
          </a:p>
          <a:p>
            <a:endParaRPr lang="en-US" dirty="0"/>
          </a:p>
        </p:txBody>
      </p:sp>
      <p:sp>
        <p:nvSpPr>
          <p:cNvPr id="4" name="Slide Number Placeholder 3"/>
          <p:cNvSpPr>
            <a:spLocks noGrp="1"/>
          </p:cNvSpPr>
          <p:nvPr>
            <p:ph type="sldNum" sz="quarter" idx="10"/>
          </p:nvPr>
        </p:nvSpPr>
        <p:spPr/>
        <p:txBody>
          <a:bodyPr/>
          <a:lstStyle/>
          <a:p>
            <a:fld id="{54E672D7-8E2D-4611-973D-F4591A707C34}" type="slidenum">
              <a:rPr lang="en-US" smtClean="0"/>
              <a:t>4</a:t>
            </a:fld>
            <a:endParaRPr lang="en-US"/>
          </a:p>
        </p:txBody>
      </p:sp>
    </p:spTree>
    <p:extLst>
      <p:ext uri="{BB962C8B-B14F-4D97-AF65-F5344CB8AC3E}">
        <p14:creationId xmlns:p14="http://schemas.microsoft.com/office/powerpoint/2010/main" val="5637132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main point of the quote is that bugs just don’t happen.  They are the result of how programmers and designers think and work.  Therefore, why not put effort into preventing bugs from being put into the code? </a:t>
            </a:r>
          </a:p>
        </p:txBody>
      </p:sp>
      <p:sp>
        <p:nvSpPr>
          <p:cNvPr id="4" name="Slide Number Placeholder 3"/>
          <p:cNvSpPr>
            <a:spLocks noGrp="1"/>
          </p:cNvSpPr>
          <p:nvPr>
            <p:ph type="sldNum" sz="quarter" idx="10"/>
          </p:nvPr>
        </p:nvSpPr>
        <p:spPr/>
        <p:txBody>
          <a:bodyPr/>
          <a:lstStyle/>
          <a:p>
            <a:fld id="{54E672D7-8E2D-4611-973D-F4591A707C34}" type="slidenum">
              <a:rPr lang="en-US" smtClean="0"/>
              <a:t>5</a:t>
            </a:fld>
            <a:endParaRPr lang="en-US"/>
          </a:p>
        </p:txBody>
      </p:sp>
    </p:spTree>
    <p:extLst>
      <p:ext uri="{BB962C8B-B14F-4D97-AF65-F5344CB8AC3E}">
        <p14:creationId xmlns:p14="http://schemas.microsoft.com/office/powerpoint/2010/main" val="14886890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previous quote is a lead in to this one.  We want to avoid putting bugs into code.  How do we do it?</a:t>
            </a:r>
          </a:p>
          <a:p>
            <a:endParaRPr lang="en-US" dirty="0"/>
          </a:p>
          <a:p>
            <a:r>
              <a:rPr lang="en-US" dirty="0"/>
              <a:t>While intent of quote is different, it still helps us understand that the "The most effective debugging tool is still careful thought”.</a:t>
            </a:r>
          </a:p>
          <a:p>
            <a:endParaRPr lang="en-US" dirty="0"/>
          </a:p>
          <a:p>
            <a:r>
              <a:rPr lang="en-US" dirty="0"/>
              <a:t>Many will conceive of a test case and run the test manually.  This will include manual comparison of results against some expected results.  Conceiving of test cases is hard and test cases are valuable.  Why not store that valuable information in test code.  In this way, others can also run the tests as needed and on-demand.  </a:t>
            </a:r>
          </a:p>
          <a:p>
            <a:r>
              <a:rPr lang="en-US" dirty="0"/>
              <a:t>* Integrated tests are a way to couple the results of that time and effort in code that can be used effectively for the foreseeable future.</a:t>
            </a:r>
          </a:p>
          <a:p>
            <a:endParaRPr lang="en-US" dirty="0"/>
          </a:p>
          <a:p>
            <a:r>
              <a:rPr lang="en-US" dirty="0"/>
              <a:t>Quote is from: "The Elements of Programming Style", 2nd edition, chapter 2.</a:t>
            </a:r>
          </a:p>
          <a:p>
            <a:r>
              <a:rPr lang="en-US" dirty="0"/>
              <a:t>Alternate quote ("Unix for Beginners" (1979)): </a:t>
            </a:r>
          </a:p>
          <a:p>
            <a:r>
              <a:rPr lang="en-US" dirty="0"/>
              <a:t>The most effective debugging tool is still careful thought, coupled with judiciously placed print statements.</a:t>
            </a:r>
          </a:p>
          <a:p>
            <a:endParaRPr lang="en-US" dirty="0"/>
          </a:p>
        </p:txBody>
      </p:sp>
      <p:sp>
        <p:nvSpPr>
          <p:cNvPr id="4" name="Slide Number Placeholder 3"/>
          <p:cNvSpPr>
            <a:spLocks noGrp="1"/>
          </p:cNvSpPr>
          <p:nvPr>
            <p:ph type="sldNum" sz="quarter" idx="10"/>
          </p:nvPr>
        </p:nvSpPr>
        <p:spPr/>
        <p:txBody>
          <a:bodyPr/>
          <a:lstStyle/>
          <a:p>
            <a:fld id="{54E672D7-8E2D-4611-973D-F4591A707C34}" type="slidenum">
              <a:rPr lang="en-US" smtClean="0"/>
              <a:t>6</a:t>
            </a:fld>
            <a:endParaRPr lang="en-US"/>
          </a:p>
        </p:txBody>
      </p:sp>
    </p:spTree>
    <p:extLst>
      <p:ext uri="{BB962C8B-B14F-4D97-AF65-F5344CB8AC3E}">
        <p14:creationId xmlns:p14="http://schemas.microsoft.com/office/powerpoint/2010/main" val="20177593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Brittle = code that no one wants to touch because any slight change will bring program execution to its knees.</a:t>
            </a:r>
          </a:p>
          <a:p>
            <a:endParaRPr lang="en-US" dirty="0"/>
          </a:p>
          <a:p>
            <a:r>
              <a:rPr lang="en-US" dirty="0"/>
              <a:t>Automated tests are part of your development infrastructure and allow you to alter and grow the code with less of the tedious overhead.  This is also related to design by contract, which the tests are enforcing.</a:t>
            </a:r>
          </a:p>
          <a:p>
            <a:endParaRPr lang="en-US" dirty="0"/>
          </a:p>
        </p:txBody>
      </p:sp>
      <p:sp>
        <p:nvSpPr>
          <p:cNvPr id="4" name="Slide Number Placeholder 3"/>
          <p:cNvSpPr>
            <a:spLocks noGrp="1"/>
          </p:cNvSpPr>
          <p:nvPr>
            <p:ph type="sldNum" sz="quarter" idx="10"/>
          </p:nvPr>
        </p:nvSpPr>
        <p:spPr/>
        <p:txBody>
          <a:bodyPr/>
          <a:lstStyle/>
          <a:p>
            <a:fld id="{54E672D7-8E2D-4611-973D-F4591A707C34}" type="slidenum">
              <a:rPr lang="en-US" smtClean="0"/>
              <a:t>7</a:t>
            </a:fld>
            <a:endParaRPr lang="en-US"/>
          </a:p>
        </p:txBody>
      </p:sp>
    </p:spTree>
    <p:extLst>
      <p:ext uri="{BB962C8B-B14F-4D97-AF65-F5344CB8AC3E}">
        <p14:creationId xmlns:p14="http://schemas.microsoft.com/office/powerpoint/2010/main" val="37978368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goal is not to make tests for testing’s sake, but to place at fingertips of programmer/maintainer tools that are the right size.</a:t>
            </a:r>
          </a:p>
          <a:p>
            <a:pPr marL="120315" indent="-120315">
              <a:buSzPct val="100000"/>
              <a:buChar char="-"/>
            </a:pPr>
            <a:r>
              <a:rPr lang="en-US" dirty="0"/>
              <a:t>System-level (or end-to-end tests) make certain that the SW is working together on the largest scale and are therefore high-stress and </a:t>
            </a:r>
            <a:r>
              <a:rPr lang="en-US" i="1" dirty="0"/>
              <a:t>should</a:t>
            </a:r>
            <a:r>
              <a:rPr lang="en-US" dirty="0"/>
              <a:t> catch subtle failures</a:t>
            </a:r>
          </a:p>
          <a:p>
            <a:pPr marL="120315" indent="-120315">
              <a:buSzPct val="100000"/>
              <a:buChar char="-"/>
            </a:pPr>
            <a:r>
              <a:rPr lang="en-US" dirty="0"/>
              <a:t>Once you have detected an error, component and integration tests can be used thoughtfully to identify exact location of bug.</a:t>
            </a:r>
          </a:p>
          <a:p>
            <a:pPr marL="120315" indent="-120315">
              <a:buSzPct val="100000"/>
              <a:buChar char="-"/>
            </a:pPr>
            <a:r>
              <a:rPr lang="en-US" dirty="0" err="1"/>
              <a:t>Unittests</a:t>
            </a:r>
            <a:r>
              <a:rPr lang="en-US" dirty="0"/>
              <a:t> are faster and can be used to locate a failure once you have located the area.</a:t>
            </a:r>
          </a:p>
          <a:p>
            <a:endParaRPr lang="en-US" dirty="0"/>
          </a:p>
          <a:p>
            <a:r>
              <a:rPr lang="en-US" dirty="0" err="1"/>
              <a:t>Unittests</a:t>
            </a:r>
            <a:r>
              <a:rPr lang="en-US" dirty="0"/>
              <a:t> are also the right size tool for developing and refactoring at the level of a function.</a:t>
            </a:r>
          </a:p>
          <a:p>
            <a:r>
              <a:rPr lang="en-US" dirty="0"/>
              <a:t>Component and Integration tests are the right size for refactoring structural changes.</a:t>
            </a:r>
          </a:p>
          <a:p>
            <a:endParaRPr lang="en-US" dirty="0"/>
          </a:p>
          <a:p>
            <a:r>
              <a:rPr lang="en-US" dirty="0"/>
              <a:t>Final result is adaptability and efficiency to find the right tool for the job.</a:t>
            </a:r>
          </a:p>
          <a:p>
            <a:endParaRPr lang="en-US" dirty="0"/>
          </a:p>
          <a:p>
            <a:r>
              <a:rPr lang="en-US" dirty="0"/>
              <a:t>Goal is to determine what layers are good for you.</a:t>
            </a:r>
          </a:p>
          <a:p>
            <a:endParaRPr lang="en-US" dirty="0"/>
          </a:p>
        </p:txBody>
      </p:sp>
      <p:sp>
        <p:nvSpPr>
          <p:cNvPr id="4" name="Slide Number Placeholder 3"/>
          <p:cNvSpPr>
            <a:spLocks noGrp="1"/>
          </p:cNvSpPr>
          <p:nvPr>
            <p:ph type="sldNum" sz="quarter" idx="10"/>
          </p:nvPr>
        </p:nvSpPr>
        <p:spPr/>
        <p:txBody>
          <a:bodyPr/>
          <a:lstStyle/>
          <a:p>
            <a:fld id="{54E672D7-8E2D-4611-973D-F4591A707C34}" type="slidenum">
              <a:rPr lang="en-US" smtClean="0"/>
              <a:t>8</a:t>
            </a:fld>
            <a:endParaRPr lang="en-US"/>
          </a:p>
        </p:txBody>
      </p:sp>
    </p:spTree>
    <p:extLst>
      <p:ext uri="{BB962C8B-B14F-4D97-AF65-F5344CB8AC3E}">
        <p14:creationId xmlns:p14="http://schemas.microsoft.com/office/powerpoint/2010/main" val="5189163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analytic result can be an actual solution derived analytically or a scaling law that has been derived analytically.  General verification could also be by pseudo-oracle.</a:t>
            </a:r>
          </a:p>
          <a:p>
            <a:endParaRPr lang="en-US" dirty="0"/>
          </a:p>
          <a:p>
            <a:r>
              <a:rPr lang="en-US" dirty="0"/>
              <a:t>At the end, mention that the two classification systems are note related.  For instance, a system test could be used for general verification or for regression testing (or both!).</a:t>
            </a:r>
          </a:p>
          <a:p>
            <a:endParaRPr lang="en-US" dirty="0"/>
          </a:p>
          <a:p>
            <a:r>
              <a:rPr lang="en-US" dirty="0"/>
              <a:t>Others are smoke tests, approval tests.</a:t>
            </a:r>
          </a:p>
          <a:p>
            <a:endParaRPr lang="en-US" dirty="0"/>
          </a:p>
          <a:p>
            <a:r>
              <a:rPr lang="en-US" dirty="0"/>
              <a:t>Performance tests are part of non-functional tests.</a:t>
            </a:r>
          </a:p>
          <a:p>
            <a:endParaRPr lang="en-US" dirty="0"/>
          </a:p>
        </p:txBody>
      </p:sp>
      <p:sp>
        <p:nvSpPr>
          <p:cNvPr id="4" name="Slide Number Placeholder 3"/>
          <p:cNvSpPr>
            <a:spLocks noGrp="1"/>
          </p:cNvSpPr>
          <p:nvPr>
            <p:ph type="sldNum" sz="quarter" idx="10"/>
          </p:nvPr>
        </p:nvSpPr>
        <p:spPr/>
        <p:txBody>
          <a:bodyPr/>
          <a:lstStyle/>
          <a:p>
            <a:fld id="{54E672D7-8E2D-4611-973D-F4591A707C34}" type="slidenum">
              <a:rPr lang="en-US" smtClean="0"/>
              <a:t>9</a:t>
            </a:fld>
            <a:endParaRPr lang="en-US"/>
          </a:p>
        </p:txBody>
      </p:sp>
    </p:spTree>
    <p:extLst>
      <p:ext uri="{BB962C8B-B14F-4D97-AF65-F5344CB8AC3E}">
        <p14:creationId xmlns:p14="http://schemas.microsoft.com/office/powerpoint/2010/main" val="14531076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workflow is strongly related to refactoring an implementation without having to alter any interfaces.</a:t>
            </a:r>
          </a:p>
          <a:p>
            <a:endParaRPr lang="en-US" dirty="0"/>
          </a:p>
          <a:p>
            <a:r>
              <a:rPr lang="en-US" dirty="0"/>
              <a:t>Tests written before refactoring encapsulate and enforce a contract made at design time.  Having them available easily allows us to maintain that any small change does not alter behavior of code being refactored.</a:t>
            </a:r>
          </a:p>
          <a:p>
            <a:endParaRPr lang="en-US" dirty="0"/>
          </a:p>
          <a:p>
            <a:r>
              <a:rPr lang="en-US" dirty="0"/>
              <a:t>Fowler (1999) via Code Complete:</a:t>
            </a:r>
          </a:p>
          <a:p>
            <a:r>
              <a:rPr lang="en-US" dirty="0"/>
              <a:t>Refactoring is “a change made to the internal structure of the software to make it easier to understand and cheaper to modify without changing its behavior”.</a:t>
            </a:r>
          </a:p>
          <a:p>
            <a:endParaRPr lang="en-US" dirty="0"/>
          </a:p>
        </p:txBody>
      </p:sp>
      <p:sp>
        <p:nvSpPr>
          <p:cNvPr id="4" name="Slide Number Placeholder 3"/>
          <p:cNvSpPr>
            <a:spLocks noGrp="1"/>
          </p:cNvSpPr>
          <p:nvPr>
            <p:ph type="sldNum" sz="quarter" idx="10"/>
          </p:nvPr>
        </p:nvSpPr>
        <p:spPr/>
        <p:txBody>
          <a:bodyPr/>
          <a:lstStyle/>
          <a:p>
            <a:fld id="{54E672D7-8E2D-4611-973D-F4591A707C34}" type="slidenum">
              <a:rPr lang="en-US" smtClean="0"/>
              <a:t>10</a:t>
            </a:fld>
            <a:endParaRPr lang="en-US"/>
          </a:p>
        </p:txBody>
      </p:sp>
    </p:spTree>
    <p:extLst>
      <p:ext uri="{BB962C8B-B14F-4D97-AF65-F5344CB8AC3E}">
        <p14:creationId xmlns:p14="http://schemas.microsoft.com/office/powerpoint/2010/main" val="152988514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5.png"/><Relationship Id="rId4" Type="http://schemas.microsoft.com/office/2007/relationships/hdphoto" Target="../media/hdphoto1.wdp"/></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7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0640"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11" name="Picture 10">
            <a:extLst>
              <a:ext uri="{FF2B5EF4-FFF2-40B4-BE49-F238E27FC236}">
                <a16:creationId xmlns:a16="http://schemas.microsoft.com/office/drawing/2014/main" id="{FEB516F4-C09A-4E83-A0F1-168C638F25AA}"/>
              </a:ext>
            </a:extLst>
          </p:cNvPr>
          <p:cNvPicPr>
            <a:picLocks noChangeAspect="1"/>
          </p:cNvPicPr>
          <p:nvPr userDrawn="1"/>
        </p:nvPicPr>
        <p:blipFill rotWithShape="1">
          <a:blip r:embed="rId7">
            <a:extLst>
              <a:ext uri="{28A0092B-C50C-407E-A947-70E740481C1C}">
                <a14:useLocalDpi xmlns:a14="http://schemas.microsoft.com/office/drawing/2010/main" val="0"/>
              </a:ext>
            </a:extLst>
          </a:blip>
          <a:srcRect r="58932" b="1495"/>
          <a:stretch/>
        </p:blipFill>
        <p:spPr>
          <a:xfrm rot="10800000">
            <a:off x="-1" y="1572767"/>
            <a:ext cx="2852965" cy="4078297"/>
          </a:xfrm>
          <a:prstGeom prst="rect">
            <a:avLst/>
          </a:prstGeom>
        </p:spPr>
      </p:pic>
    </p:spTree>
    <p:extLst>
      <p:ext uri="{BB962C8B-B14F-4D97-AF65-F5344CB8AC3E}">
        <p14:creationId xmlns:p14="http://schemas.microsoft.com/office/powerpoint/2010/main" val="3249263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2473" cy="914400"/>
          </a:xfrm>
        </p:spPr>
        <p:txBody>
          <a:bodyPr anchor="t" anchorCtr="0"/>
          <a:lstStyle/>
          <a:p>
            <a:r>
              <a:rPr lang="en-US"/>
              <a:t>Click to edit Master title style</a:t>
            </a:r>
            <a:endParaRPr lang="en-US" dirty="0"/>
          </a:p>
        </p:txBody>
      </p:sp>
      <p:sp>
        <p:nvSpPr>
          <p:cNvPr id="3" name="Content Placeholder 2"/>
          <p:cNvSpPr>
            <a:spLocks noGrp="1"/>
          </p:cNvSpPr>
          <p:nvPr>
            <p:ph idx="1" hasCustomPrompt="1"/>
          </p:nvPr>
        </p:nvSpPr>
        <p:spPr>
          <a:xfrm>
            <a:off x="365760" y="1737360"/>
            <a:ext cx="11369809" cy="404777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marL="1482725" indent="-222250">
              <a:buFont typeface="Arial" panose="020B0604020202020204" pitchFamily="34" charset="0"/>
              <a:buChar char="•"/>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level0.4	</a:t>
            </a:r>
          </a:p>
        </p:txBody>
      </p:sp>
    </p:spTree>
    <p:extLst>
      <p:ext uri="{BB962C8B-B14F-4D97-AF65-F5344CB8AC3E}">
        <p14:creationId xmlns:p14="http://schemas.microsoft.com/office/powerpoint/2010/main" val="12092206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hasCustomPrompt="1"/>
          </p:nvPr>
        </p:nvSpPr>
        <p:spPr>
          <a:xfrm>
            <a:off x="457200" y="1737360"/>
            <a:ext cx="5588582"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558550"/>
            <a:ext cx="5588582"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buFont typeface="Arial" panose="020B0604020202020204" pitchFamily="34" charset="0"/>
              <a:buChar cha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8914" y="1737360"/>
            <a:ext cx="5531934"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8914" y="2558550"/>
            <a:ext cx="5531934"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defRPr lang="en-US" sz="16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748649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quad chart">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7465488" cy="810738"/>
          </a:xfrm>
        </p:spPr>
        <p:txBody>
          <a:bodyPr/>
          <a:lstStyle>
            <a:lvl1pPr>
              <a:defRPr sz="2400"/>
            </a:lvl1pPr>
          </a:lstStyle>
          <a:p>
            <a:r>
              <a:rPr lang="en-US"/>
              <a:t>Click to edit Master title style</a:t>
            </a:r>
            <a:endParaRPr lang="en-US" dirty="0"/>
          </a:p>
        </p:txBody>
      </p:sp>
      <p:sp>
        <p:nvSpPr>
          <p:cNvPr id="3" name="Text Placeholder 2"/>
          <p:cNvSpPr>
            <a:spLocks noGrp="1"/>
          </p:cNvSpPr>
          <p:nvPr>
            <p:ph type="body" idx="1" hasCustomPrompt="1"/>
          </p:nvPr>
        </p:nvSpPr>
        <p:spPr>
          <a:xfrm>
            <a:off x="448056"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hasCustomPrompt="1"/>
          </p:nvPr>
        </p:nvSpPr>
        <p:spPr>
          <a:xfrm>
            <a:off x="448056"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3" hasCustomPrompt="1"/>
          </p:nvPr>
        </p:nvSpPr>
        <p:spPr>
          <a:xfrm>
            <a:off x="6153912"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hasCustomPrompt="1"/>
          </p:nvPr>
        </p:nvSpPr>
        <p:spPr>
          <a:xfrm>
            <a:off x="6153912"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10" name="Text Placeholder 9">
            <a:extLst>
              <a:ext uri="{FF2B5EF4-FFF2-40B4-BE49-F238E27FC236}">
                <a16:creationId xmlns:a16="http://schemas.microsoft.com/office/drawing/2014/main" id="{1AC1494F-06BF-478E-BCF5-6FCC755EF91F}"/>
              </a:ext>
            </a:extLst>
          </p:cNvPr>
          <p:cNvSpPr>
            <a:spLocks noGrp="1"/>
          </p:cNvSpPr>
          <p:nvPr>
            <p:ph type="body" sz="quarter" idx="10" hasCustomPrompt="1"/>
          </p:nvPr>
        </p:nvSpPr>
        <p:spPr>
          <a:xfrm>
            <a:off x="447675"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2" name="Text Placeholder 11">
            <a:extLst>
              <a:ext uri="{FF2B5EF4-FFF2-40B4-BE49-F238E27FC236}">
                <a16:creationId xmlns:a16="http://schemas.microsoft.com/office/drawing/2014/main" id="{DE13F5F8-5DA4-4A7D-94FF-19BFEBF090FD}"/>
              </a:ext>
            </a:extLst>
          </p:cNvPr>
          <p:cNvSpPr>
            <a:spLocks noGrp="1"/>
          </p:cNvSpPr>
          <p:nvPr>
            <p:ph type="body" sz="quarter" idx="11" hasCustomPrompt="1"/>
          </p:nvPr>
        </p:nvSpPr>
        <p:spPr>
          <a:xfrm>
            <a:off x="6153150"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4" name="Text Placeholder 13">
            <a:extLst>
              <a:ext uri="{FF2B5EF4-FFF2-40B4-BE49-F238E27FC236}">
                <a16:creationId xmlns:a16="http://schemas.microsoft.com/office/drawing/2014/main" id="{11508C29-BEAF-4D1B-85C7-62D86B9A99F0}"/>
              </a:ext>
            </a:extLst>
          </p:cNvPr>
          <p:cNvSpPr>
            <a:spLocks noGrp="1"/>
          </p:cNvSpPr>
          <p:nvPr>
            <p:ph type="body" sz="quarter" idx="12"/>
          </p:nvPr>
        </p:nvSpPr>
        <p:spPr>
          <a:xfrm>
            <a:off x="447675"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
        <p:nvSpPr>
          <p:cNvPr id="16" name="Text Placeholder 15">
            <a:extLst>
              <a:ext uri="{FF2B5EF4-FFF2-40B4-BE49-F238E27FC236}">
                <a16:creationId xmlns:a16="http://schemas.microsoft.com/office/drawing/2014/main" id="{DA42C277-CD07-4855-BE2B-F5804018ECD9}"/>
              </a:ext>
            </a:extLst>
          </p:cNvPr>
          <p:cNvSpPr>
            <a:spLocks noGrp="1"/>
          </p:cNvSpPr>
          <p:nvPr>
            <p:ph type="body" sz="quarter" idx="13"/>
          </p:nvPr>
        </p:nvSpPr>
        <p:spPr>
          <a:xfrm>
            <a:off x="6153150"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754637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6121090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21988677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ED1C1369-A08C-454A-B0B5-0955BB31B118}"/>
              </a:ext>
            </a:extLst>
          </p:cNvPr>
          <p:cNvPicPr>
            <a:picLocks noChangeAspect="1"/>
          </p:cNvPicPr>
          <p:nvPr userDrawn="1"/>
        </p:nvPicPr>
        <p:blipFill rotWithShape="1">
          <a:blip r:embed="rId8">
            <a:extLst>
              <a:ext uri="{28A0092B-C50C-407E-A947-70E740481C1C}">
                <a14:useLocalDpi xmlns:a14="http://schemas.microsoft.com/office/drawing/2010/main" val="0"/>
              </a:ext>
            </a:extLst>
          </a:blip>
          <a:srcRect r="58932" b="1495"/>
          <a:stretch/>
        </p:blipFill>
        <p:spPr>
          <a:xfrm>
            <a:off x="9335860" y="0"/>
            <a:ext cx="2852965" cy="4078297"/>
          </a:xfrm>
          <a:prstGeom prst="rect">
            <a:avLst/>
          </a:prstGeom>
          <a:effectLst>
            <a:outerShdw blurRad="50800" dist="50800" dir="5400000" algn="ctr" rotWithShape="0">
              <a:srgbClr val="000000">
                <a:alpha val="0"/>
              </a:srgbClr>
            </a:outerShdw>
          </a:effectLst>
        </p:spPr>
      </p:pic>
      <p:sp>
        <p:nvSpPr>
          <p:cNvPr id="1026" name="Title Placeholder 1"/>
          <p:cNvSpPr>
            <a:spLocks noGrp="1"/>
          </p:cNvSpPr>
          <p:nvPr>
            <p:ph type="title"/>
          </p:nvPr>
        </p:nvSpPr>
        <p:spPr bwMode="auto">
          <a:xfrm>
            <a:off x="365760" y="411480"/>
            <a:ext cx="11376442" cy="84695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Click to edit Master title style</a:t>
            </a:r>
            <a:endParaRPr lang="en-US" dirty="0"/>
          </a:p>
        </p:txBody>
      </p:sp>
      <p:sp>
        <p:nvSpPr>
          <p:cNvPr id="1027" name="Text Placeholder 2"/>
          <p:cNvSpPr>
            <a:spLocks noGrp="1"/>
          </p:cNvSpPr>
          <p:nvPr>
            <p:ph type="body" idx="1"/>
          </p:nvPr>
        </p:nvSpPr>
        <p:spPr bwMode="auto">
          <a:xfrm>
            <a:off x="365760" y="1737360"/>
            <a:ext cx="11376442" cy="404092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3" name="Picture 12"/>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9741160" y="6183517"/>
            <a:ext cx="1971212" cy="533060"/>
          </a:xfrm>
          <a:prstGeom prst="rect">
            <a:avLst/>
          </a:prstGeom>
        </p:spPr>
      </p:pic>
      <p:sp>
        <p:nvSpPr>
          <p:cNvPr id="8" name="Rectangle 256"/>
          <p:cNvSpPr txBox="1">
            <a:spLocks noChangeArrowheads="1"/>
          </p:cNvSpPr>
          <p:nvPr userDrawn="1"/>
        </p:nvSpPr>
        <p:spPr>
          <a:xfrm>
            <a:off x="363828" y="6477000"/>
            <a:ext cx="3315547" cy="182562"/>
          </a:xfrm>
          <a:prstGeom prst="rect">
            <a:avLst/>
          </a:prstGeom>
          <a:ln/>
        </p:spPr>
        <p:txBody>
          <a:bodyPr anchor="ctr"/>
          <a:lstStyle/>
          <a:p>
            <a:pPr algn="l"/>
            <a:r>
              <a:rPr lang="en-US" sz="1000" dirty="0">
                <a:solidFill>
                  <a:schemeClr val="tx1"/>
                </a:solidFill>
                <a:latin typeface="Arial" pitchFamily="34" charset="0"/>
                <a:cs typeface="Arial" pitchFamily="34" charset="0"/>
              </a:rPr>
              <a:t> </a:t>
            </a:r>
          </a:p>
        </p:txBody>
      </p:sp>
      <p:sp>
        <p:nvSpPr>
          <p:cNvPr id="9" name="Rectangle 6"/>
          <p:cNvSpPr>
            <a:spLocks noChangeArrowheads="1"/>
          </p:cNvSpPr>
          <p:nvPr userDrawn="1"/>
        </p:nvSpPr>
        <p:spPr bwMode="auto">
          <a:xfrm flipH="1">
            <a:off x="163374" y="6513051"/>
            <a:ext cx="515635" cy="146511"/>
          </a:xfrm>
          <a:prstGeom prst="rect">
            <a:avLst/>
          </a:prstGeom>
          <a:noFill/>
          <a:ln w="9525">
            <a:noFill/>
            <a:miter lim="800000"/>
            <a:headEnd/>
            <a:tailEnd/>
          </a:ln>
          <a:effectLst/>
        </p:spPr>
        <p:txBody>
          <a:bodyPr lIns="0" tIns="0" rIns="0" bIns="0"/>
          <a:lstStyle/>
          <a:p>
            <a:pPr algn="l" defTabSz="173038">
              <a:lnSpc>
                <a:spcPct val="90000"/>
              </a:lnSpc>
              <a:tabLst>
                <a:tab pos="230188" algn="l"/>
              </a:tabLst>
              <a:defRPr/>
            </a:pPr>
            <a:fld id="{040BB257-551A-4736-B50F-DCF1BA034C06}" type="slidenum">
              <a:rPr lang="en-US" sz="1000" smtClean="0">
                <a:solidFill>
                  <a:schemeClr val="tx1"/>
                </a:solidFill>
                <a:latin typeface="Arial" pitchFamily="34" charset="0"/>
                <a:cs typeface="Arial" pitchFamily="34" charset="0"/>
              </a:rPr>
              <a:pPr algn="l" defTabSz="173038">
                <a:lnSpc>
                  <a:spcPct val="90000"/>
                </a:lnSpc>
                <a:tabLst>
                  <a:tab pos="230188" algn="l"/>
                </a:tabLst>
                <a:defRPr/>
              </a:pPr>
              <a:t>‹#›</a:t>
            </a:fld>
            <a:endParaRPr lang="en-US" sz="1000" dirty="0">
              <a:solidFill>
                <a:schemeClr val="tx1"/>
              </a:solidFill>
              <a:latin typeface="Arial" pitchFamily="34" charset="0"/>
              <a:cs typeface="Arial" pitchFamily="34" charset="0"/>
            </a:endParaRPr>
          </a:p>
        </p:txBody>
      </p:sp>
    </p:spTree>
    <p:extLst>
      <p:ext uri="{BB962C8B-B14F-4D97-AF65-F5344CB8AC3E}">
        <p14:creationId xmlns:p14="http://schemas.microsoft.com/office/powerpoint/2010/main" val="2081848127"/>
      </p:ext>
    </p:extLst>
  </p:cSld>
  <p:clrMap bg1="lt1" tx1="dk1" bg2="lt2" tx2="dk2" accent1="accent1" accent2="accent2" accent3="accent3" accent4="accent4" accent5="accent5" accent6="accent6" hlink="hlink" folHlink="folHlink"/>
  <p:sldLayoutIdLst>
    <p:sldLayoutId id="2147483949" r:id="rId1"/>
    <p:sldLayoutId id="2147483937" r:id="rId2"/>
    <p:sldLayoutId id="2147483939" r:id="rId3"/>
    <p:sldLayoutId id="2147483950" r:id="rId4"/>
    <p:sldLayoutId id="2147483940" r:id="rId5"/>
    <p:sldLayoutId id="2147483941" r:id="rId6"/>
  </p:sldLayoutIdLst>
  <p:hf hdr="0" ftr="0" dt="0"/>
  <p:txStyles>
    <p:title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p:titleStyle>
    <p:body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ltp.sourceforge.net/coverage/lcov.php"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github.com/amklinv/morpheus"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github.com/amklinv/morpheus"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25.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hyperlink" Target="http://iansommerville.com/software-engineering-book/case-studies/ariane5/"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p:txBody>
          <a:bodyPr/>
          <a:lstStyle/>
          <a:p>
            <a:r>
              <a:rPr lang="en-US" dirty="0"/>
              <a:t>Testing, Code Coverage, and</a:t>
            </a:r>
            <a:br>
              <a:rPr lang="en-US" dirty="0"/>
            </a:br>
            <a:r>
              <a:rPr lang="en-US" dirty="0"/>
              <a:t>Continuous Integration</a:t>
            </a:r>
          </a:p>
        </p:txBody>
      </p:sp>
      <p:sp>
        <p:nvSpPr>
          <p:cNvPr id="2" name="Subtitle 1">
            <a:extLst>
              <a:ext uri="{FF2B5EF4-FFF2-40B4-BE49-F238E27FC236}">
                <a16:creationId xmlns:a16="http://schemas.microsoft.com/office/drawing/2014/main" id="{3CC0C520-4F64-4602-B6D4-1175D64E9894}"/>
              </a:ext>
            </a:extLst>
          </p:cNvPr>
          <p:cNvSpPr>
            <a:spLocks noGrp="1"/>
          </p:cNvSpPr>
          <p:nvPr>
            <p:ph type="subTitle" idx="1"/>
          </p:nvPr>
        </p:nvSpPr>
        <p:spPr/>
        <p:txBody>
          <a:bodyPr/>
          <a:lstStyle/>
          <a:p>
            <a:pPr>
              <a:spcBef>
                <a:spcPts val="2400"/>
              </a:spcBef>
            </a:pPr>
            <a:r>
              <a:rPr lang="en-US" dirty="0"/>
              <a:t>ATPESC 2018</a:t>
            </a:r>
          </a:p>
          <a:p>
            <a:pPr>
              <a:lnSpc>
                <a:spcPct val="100000"/>
              </a:lnSpc>
              <a:spcBef>
                <a:spcPts val="2400"/>
              </a:spcBef>
            </a:pPr>
            <a:r>
              <a:rPr lang="en-US" sz="2000" dirty="0"/>
              <a:t>Jared O’Neal</a:t>
            </a:r>
            <a:br>
              <a:rPr lang="en-US" sz="2000" dirty="0"/>
            </a:br>
            <a:r>
              <a:rPr lang="en-US" sz="2000" dirty="0"/>
              <a:t>Mathematics and Computer Science Division</a:t>
            </a:r>
          </a:p>
          <a:p>
            <a:pPr>
              <a:lnSpc>
                <a:spcPct val="100000"/>
              </a:lnSpc>
              <a:spcBef>
                <a:spcPts val="0"/>
              </a:spcBef>
            </a:pPr>
            <a:r>
              <a:rPr lang="en-US" sz="2000" dirty="0"/>
              <a:t>Argonne National Laboratory</a:t>
            </a:r>
          </a:p>
          <a:p>
            <a:pPr>
              <a:spcBef>
                <a:spcPts val="2400"/>
              </a:spcBef>
            </a:pPr>
            <a:r>
              <a:rPr lang="en-US" sz="2000" dirty="0"/>
              <a:t>Q Center, St. Charles, IL (USA)</a:t>
            </a:r>
            <a:br>
              <a:rPr lang="en-US" sz="2000" dirty="0"/>
            </a:br>
            <a:r>
              <a:rPr lang="en-US" sz="2000" dirty="0"/>
              <a:t>July 29 – August 10, 2018</a:t>
            </a:r>
          </a:p>
          <a:p>
            <a:pPr>
              <a:spcBef>
                <a:spcPts val="2400"/>
              </a:spcBef>
            </a:pPr>
            <a:endParaRPr lang="en-US" dirty="0"/>
          </a:p>
        </p:txBody>
      </p:sp>
    </p:spTree>
    <p:extLst>
      <p:ext uri="{BB962C8B-B14F-4D97-AF65-F5344CB8AC3E}">
        <p14:creationId xmlns:p14="http://schemas.microsoft.com/office/powerpoint/2010/main" val="41002779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E68640-8BFC-F044-B309-7EB4138CCB6B}"/>
              </a:ext>
            </a:extLst>
          </p:cNvPr>
          <p:cNvSpPr>
            <a:spLocks noGrp="1"/>
          </p:cNvSpPr>
          <p:nvPr>
            <p:ph type="title"/>
          </p:nvPr>
        </p:nvSpPr>
        <p:spPr/>
        <p:txBody>
          <a:bodyPr/>
          <a:lstStyle/>
          <a:p>
            <a:r>
              <a:rPr lang="en-US" dirty="0"/>
              <a:t>Refactoring</a:t>
            </a:r>
          </a:p>
        </p:txBody>
      </p:sp>
      <p:sp>
        <p:nvSpPr>
          <p:cNvPr id="3" name="Content Placeholder 2">
            <a:extLst>
              <a:ext uri="{FF2B5EF4-FFF2-40B4-BE49-F238E27FC236}">
                <a16:creationId xmlns:a16="http://schemas.microsoft.com/office/drawing/2014/main" id="{204B6B10-22A8-8240-B9E3-554154E86565}"/>
              </a:ext>
            </a:extLst>
          </p:cNvPr>
          <p:cNvSpPr>
            <a:spLocks noGrp="1"/>
          </p:cNvSpPr>
          <p:nvPr>
            <p:ph idx="1"/>
          </p:nvPr>
        </p:nvSpPr>
        <p:spPr>
          <a:xfrm>
            <a:off x="365760" y="2498187"/>
            <a:ext cx="11369809" cy="434340"/>
          </a:xfrm>
        </p:spPr>
        <p:txBody>
          <a:bodyPr/>
          <a:lstStyle/>
          <a:p>
            <a:pPr marL="0" indent="0">
              <a:buNone/>
            </a:pPr>
            <a:r>
              <a:rPr lang="en-US" dirty="0"/>
              <a:t>Toy workflow with testing</a:t>
            </a:r>
          </a:p>
          <a:p>
            <a:pPr marL="0" indent="0">
              <a:buNone/>
            </a:pPr>
            <a:endParaRPr lang="en-US" dirty="0"/>
          </a:p>
        </p:txBody>
      </p:sp>
      <p:pic>
        <p:nvPicPr>
          <p:cNvPr id="4" name="Picture 3" descr="RefactorFlowChart_v1.pdf">
            <a:extLst>
              <a:ext uri="{FF2B5EF4-FFF2-40B4-BE49-F238E27FC236}">
                <a16:creationId xmlns:a16="http://schemas.microsoft.com/office/drawing/2014/main" id="{392C0EFF-2936-B64D-97D1-D4E1FB08D9FC}"/>
              </a:ext>
            </a:extLst>
          </p:cNvPr>
          <p:cNvPicPr>
            <a:picLocks noChangeAspect="1"/>
          </p:cNvPicPr>
          <p:nvPr/>
        </p:nvPicPr>
        <p:blipFill rotWithShape="1">
          <a:blip r:embed="rId3">
            <a:extLst>
              <a:ext uri="{28A0092B-C50C-407E-A947-70E740481C1C}">
                <a14:useLocalDpi xmlns:a14="http://schemas.microsoft.com/office/drawing/2010/main" val="0"/>
              </a:ext>
            </a:extLst>
          </a:blip>
          <a:srcRect l="30981" r="30196"/>
          <a:stretch/>
        </p:blipFill>
        <p:spPr>
          <a:xfrm rot="16200000">
            <a:off x="4095751" y="-96096"/>
            <a:ext cx="2501899" cy="8339663"/>
          </a:xfrm>
          <a:prstGeom prst="rect">
            <a:avLst/>
          </a:prstGeom>
        </p:spPr>
      </p:pic>
      <p:sp>
        <p:nvSpPr>
          <p:cNvPr id="5" name="If using version control, when do you commit?">
            <a:extLst>
              <a:ext uri="{FF2B5EF4-FFF2-40B4-BE49-F238E27FC236}">
                <a16:creationId xmlns:a16="http://schemas.microsoft.com/office/drawing/2014/main" id="{D8E7AB24-8245-4249-8024-F812A89FAF9E}"/>
              </a:ext>
            </a:extLst>
          </p:cNvPr>
          <p:cNvSpPr txBox="1"/>
          <p:nvPr/>
        </p:nvSpPr>
        <p:spPr>
          <a:xfrm>
            <a:off x="1610744" y="5632864"/>
            <a:ext cx="6376102" cy="64633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r>
              <a:rPr lang="en-US" dirty="0"/>
              <a:t>Bonus Questions:  How does this fit in with DVCS workflow?  </a:t>
            </a:r>
          </a:p>
          <a:p>
            <a:r>
              <a:rPr lang="en-US" dirty="0"/>
              <a:t>                              When do you commit and merge?</a:t>
            </a:r>
            <a:endParaRPr dirty="0"/>
          </a:p>
        </p:txBody>
      </p:sp>
      <p:sp>
        <p:nvSpPr>
          <p:cNvPr id="6" name="TextBox 5">
            <a:extLst>
              <a:ext uri="{FF2B5EF4-FFF2-40B4-BE49-F238E27FC236}">
                <a16:creationId xmlns:a16="http://schemas.microsoft.com/office/drawing/2014/main" id="{84447F20-9C2D-6849-8CAE-21A08F861642}"/>
              </a:ext>
            </a:extLst>
          </p:cNvPr>
          <p:cNvSpPr txBox="1"/>
          <p:nvPr/>
        </p:nvSpPr>
        <p:spPr>
          <a:xfrm>
            <a:off x="365760" y="1312397"/>
            <a:ext cx="10546079" cy="738664"/>
          </a:xfrm>
          <a:prstGeom prst="rect">
            <a:avLst/>
          </a:prstGeom>
          <a:noFill/>
        </p:spPr>
        <p:txBody>
          <a:bodyPr wrap="square" lIns="118872" tIns="91440" rIns="118872" bIns="91440" rtlCol="0" anchor="ctr" anchorCtr="0">
            <a:spAutoFit/>
          </a:bodyPr>
          <a:lstStyle/>
          <a:p>
            <a:pPr>
              <a:lnSpc>
                <a:spcPct val="90000"/>
              </a:lnSpc>
            </a:pPr>
            <a:r>
              <a:rPr lang="en-US" sz="2000" dirty="0"/>
              <a:t>A technique for improving the design or implementation of existing code without changing the behavior of the code. </a:t>
            </a:r>
          </a:p>
        </p:txBody>
      </p:sp>
    </p:spTree>
    <p:extLst>
      <p:ext uri="{BB962C8B-B14F-4D97-AF65-F5344CB8AC3E}">
        <p14:creationId xmlns:p14="http://schemas.microsoft.com/office/powerpoint/2010/main" val="12272275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F229BB-B07F-D745-A9DA-382D2B69960A}"/>
              </a:ext>
            </a:extLst>
          </p:cNvPr>
          <p:cNvSpPr>
            <a:spLocks noGrp="1"/>
          </p:cNvSpPr>
          <p:nvPr>
            <p:ph type="title"/>
          </p:nvPr>
        </p:nvSpPr>
        <p:spPr/>
        <p:txBody>
          <a:bodyPr/>
          <a:lstStyle/>
          <a:p>
            <a:r>
              <a:rPr lang="en-US" dirty="0"/>
              <a:t>Automated Test Frameworks</a:t>
            </a:r>
          </a:p>
        </p:txBody>
      </p:sp>
      <p:sp>
        <p:nvSpPr>
          <p:cNvPr id="3" name="Content Placeholder 2">
            <a:extLst>
              <a:ext uri="{FF2B5EF4-FFF2-40B4-BE49-F238E27FC236}">
                <a16:creationId xmlns:a16="http://schemas.microsoft.com/office/drawing/2014/main" id="{B96741A1-E8C3-004C-BDFB-3428FFD3F0B4}"/>
              </a:ext>
            </a:extLst>
          </p:cNvPr>
          <p:cNvSpPr>
            <a:spLocks noGrp="1"/>
          </p:cNvSpPr>
          <p:nvPr>
            <p:ph idx="1"/>
          </p:nvPr>
        </p:nvSpPr>
        <p:spPr>
          <a:xfrm>
            <a:off x="365760" y="975361"/>
            <a:ext cx="11369809" cy="5303519"/>
          </a:xfrm>
        </p:spPr>
        <p:txBody>
          <a:bodyPr/>
          <a:lstStyle/>
          <a:p>
            <a:pPr marL="0" indent="0" defTabSz="704087">
              <a:spcBef>
                <a:spcPts val="1000"/>
              </a:spcBef>
              <a:buClrTx/>
              <a:buSzTx/>
              <a:buFontTx/>
              <a:buNone/>
              <a:defRPr sz="2156"/>
            </a:pPr>
            <a:r>
              <a:rPr lang="en-US" sz="2000" dirty="0"/>
              <a:t>Software packages that </a:t>
            </a:r>
          </a:p>
          <a:p>
            <a:pPr marL="216167" indent="-216167" defTabSz="704087">
              <a:spcBef>
                <a:spcPts val="1000"/>
              </a:spcBef>
              <a:buClrTx/>
              <a:buFontTx/>
              <a:defRPr sz="2156"/>
            </a:pPr>
            <a:r>
              <a:rPr lang="en-US" sz="2000" dirty="0"/>
              <a:t>provide routines that reduce tedium of writing test conditions,</a:t>
            </a:r>
          </a:p>
          <a:p>
            <a:pPr marL="216167" indent="-216167" defTabSz="704087">
              <a:spcBef>
                <a:spcPts val="1000"/>
              </a:spcBef>
              <a:buClrTx/>
              <a:buFontTx/>
              <a:defRPr sz="2156"/>
            </a:pPr>
            <a:r>
              <a:rPr lang="en-US" sz="2000" dirty="0"/>
              <a:t>Simplify maintaining and building test suite,</a:t>
            </a:r>
          </a:p>
          <a:p>
            <a:pPr marL="216167" indent="-216167" defTabSz="704087">
              <a:spcBef>
                <a:spcPts val="1000"/>
              </a:spcBef>
              <a:buClrTx/>
              <a:buFontTx/>
              <a:defRPr sz="2156"/>
            </a:pPr>
            <a:r>
              <a:rPr lang="en-US" sz="2000" dirty="0"/>
              <a:t>automates execution of a collection of client test routines, and</a:t>
            </a:r>
          </a:p>
          <a:p>
            <a:pPr marL="216167" indent="-216167" defTabSz="704087">
              <a:spcBef>
                <a:spcPts val="1000"/>
              </a:spcBef>
              <a:buClrTx/>
              <a:buFontTx/>
              <a:defRPr sz="2156"/>
            </a:pPr>
            <a:r>
              <a:rPr lang="en-US" sz="2000" dirty="0"/>
              <a:t>report test results.</a:t>
            </a:r>
          </a:p>
          <a:p>
            <a:pPr marL="0" indent="0" defTabSz="704087">
              <a:spcBef>
                <a:spcPts val="1000"/>
              </a:spcBef>
              <a:buClrTx/>
              <a:buNone/>
              <a:defRPr sz="2156"/>
            </a:pPr>
            <a:endParaRPr lang="en-US" sz="2000" dirty="0"/>
          </a:p>
          <a:p>
            <a:pPr marL="0" indent="0">
              <a:lnSpc>
                <a:spcPct val="100000"/>
              </a:lnSpc>
              <a:spcBef>
                <a:spcPts val="0"/>
              </a:spcBef>
              <a:buNone/>
            </a:pPr>
            <a:r>
              <a:rPr lang="en-US" sz="2000" dirty="0"/>
              <a:t>Examples:</a:t>
            </a:r>
          </a:p>
          <a:p>
            <a:pPr marL="180473" indent="-180473">
              <a:lnSpc>
                <a:spcPct val="100000"/>
              </a:lnSpc>
              <a:spcBef>
                <a:spcPts val="0"/>
              </a:spcBef>
              <a:buSzPct val="100000"/>
            </a:pPr>
            <a:r>
              <a:rPr lang="en-US" sz="2000" dirty="0"/>
              <a:t>C++</a:t>
            </a:r>
          </a:p>
          <a:p>
            <a:pPr marL="666750" lvl="1" indent="-285750">
              <a:lnSpc>
                <a:spcPct val="100000"/>
              </a:lnSpc>
              <a:spcBef>
                <a:spcPts val="0"/>
              </a:spcBef>
              <a:buSzPct val="100000"/>
              <a:buFont typeface="Courier New"/>
              <a:buChar char="o"/>
            </a:pPr>
            <a:r>
              <a:rPr lang="en-US" dirty="0" err="1"/>
              <a:t>Boost.Test</a:t>
            </a:r>
            <a:r>
              <a:rPr lang="en-US" dirty="0"/>
              <a:t>, Catch, </a:t>
            </a:r>
            <a:r>
              <a:rPr lang="en-US" dirty="0" err="1"/>
              <a:t>GoogleTest</a:t>
            </a:r>
            <a:endParaRPr lang="en-US" dirty="0"/>
          </a:p>
          <a:p>
            <a:pPr marL="180473" indent="-180473">
              <a:lnSpc>
                <a:spcPct val="100000"/>
              </a:lnSpc>
              <a:spcBef>
                <a:spcPts val="0"/>
              </a:spcBef>
              <a:buSzPct val="100000"/>
            </a:pPr>
            <a:r>
              <a:rPr lang="en-US" sz="2000" dirty="0"/>
              <a:t>Fortran</a:t>
            </a:r>
          </a:p>
          <a:p>
            <a:pPr marL="666750" lvl="1" indent="-285750">
              <a:lnSpc>
                <a:spcPct val="100000"/>
              </a:lnSpc>
              <a:spcBef>
                <a:spcPts val="0"/>
              </a:spcBef>
              <a:buSzPct val="100000"/>
              <a:buFont typeface="Courier New"/>
              <a:buChar char="o"/>
            </a:pPr>
            <a:r>
              <a:rPr lang="en-US" dirty="0"/>
              <a:t>Fruit, </a:t>
            </a:r>
            <a:r>
              <a:rPr lang="en-US" dirty="0" err="1"/>
              <a:t>PFunit</a:t>
            </a:r>
            <a:endParaRPr lang="en-US" dirty="0"/>
          </a:p>
          <a:p>
            <a:pPr marL="180473" indent="-180473">
              <a:lnSpc>
                <a:spcPct val="100000"/>
              </a:lnSpc>
              <a:spcBef>
                <a:spcPts val="0"/>
              </a:spcBef>
              <a:buSzPct val="100000"/>
            </a:pPr>
            <a:r>
              <a:rPr lang="en-US" sz="2000" dirty="0"/>
              <a:t>python - nose, </a:t>
            </a:r>
            <a:r>
              <a:rPr lang="en-US" sz="2000" dirty="0" err="1"/>
              <a:t>pytest</a:t>
            </a:r>
            <a:r>
              <a:rPr lang="en-US" sz="2000" dirty="0"/>
              <a:t>, </a:t>
            </a:r>
            <a:r>
              <a:rPr lang="en-US" sz="2000" dirty="0" err="1"/>
              <a:t>unittest</a:t>
            </a:r>
            <a:endParaRPr lang="en-US" sz="2000" dirty="0"/>
          </a:p>
          <a:p>
            <a:pPr marL="180473" indent="-180473">
              <a:lnSpc>
                <a:spcPct val="100000"/>
              </a:lnSpc>
              <a:spcBef>
                <a:spcPts val="0"/>
              </a:spcBef>
              <a:buSzPct val="100000"/>
            </a:pPr>
            <a:r>
              <a:rPr lang="en-US" sz="2000" dirty="0"/>
              <a:t>Java - JUnit</a:t>
            </a:r>
          </a:p>
          <a:p>
            <a:pPr marL="180473" indent="-180473">
              <a:lnSpc>
                <a:spcPct val="100000"/>
              </a:lnSpc>
              <a:spcBef>
                <a:spcPts val="0"/>
              </a:spcBef>
              <a:buSzPct val="100000"/>
            </a:pPr>
            <a:r>
              <a:rPr lang="en-US" sz="2000" dirty="0"/>
              <a:t>MATLAB - built in</a:t>
            </a:r>
          </a:p>
          <a:p>
            <a:pPr marL="180473" indent="-180473">
              <a:lnSpc>
                <a:spcPct val="100000"/>
              </a:lnSpc>
              <a:spcBef>
                <a:spcPts val="0"/>
              </a:spcBef>
              <a:buSzPct val="100000"/>
            </a:pPr>
            <a:r>
              <a:rPr lang="en-US" sz="2000" dirty="0"/>
              <a:t>Custom - </a:t>
            </a:r>
            <a:r>
              <a:rPr lang="en-US" sz="2000" dirty="0" err="1"/>
              <a:t>FlashTest</a:t>
            </a:r>
            <a:endParaRPr lang="en-US" sz="2000" dirty="0"/>
          </a:p>
          <a:p>
            <a:pPr marL="0" indent="0">
              <a:buNone/>
            </a:pPr>
            <a:endParaRPr lang="en-US" sz="1800" dirty="0"/>
          </a:p>
        </p:txBody>
      </p:sp>
    </p:spTree>
    <p:extLst>
      <p:ext uri="{BB962C8B-B14F-4D97-AF65-F5344CB8AC3E}">
        <p14:creationId xmlns:p14="http://schemas.microsoft.com/office/powerpoint/2010/main" val="25583354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4927D1-5D20-5C42-ABF6-1EE93E82DA7F}"/>
              </a:ext>
            </a:extLst>
          </p:cNvPr>
          <p:cNvSpPr>
            <a:spLocks noGrp="1"/>
          </p:cNvSpPr>
          <p:nvPr>
            <p:ph type="title"/>
          </p:nvPr>
        </p:nvSpPr>
        <p:spPr/>
        <p:txBody>
          <a:bodyPr/>
          <a:lstStyle/>
          <a:p>
            <a:r>
              <a:rPr lang="en-US" dirty="0"/>
              <a:t>Test Servers</a:t>
            </a:r>
          </a:p>
        </p:txBody>
      </p:sp>
      <p:sp>
        <p:nvSpPr>
          <p:cNvPr id="3" name="Content Placeholder 2">
            <a:extLst>
              <a:ext uri="{FF2B5EF4-FFF2-40B4-BE49-F238E27FC236}">
                <a16:creationId xmlns:a16="http://schemas.microsoft.com/office/drawing/2014/main" id="{2569E4FF-CBA2-F441-ADC2-2D4AC72E7F21}"/>
              </a:ext>
            </a:extLst>
          </p:cNvPr>
          <p:cNvSpPr>
            <a:spLocks noGrp="1"/>
          </p:cNvSpPr>
          <p:nvPr>
            <p:ph idx="1"/>
          </p:nvPr>
        </p:nvSpPr>
        <p:spPr>
          <a:xfrm>
            <a:off x="365760" y="1209040"/>
            <a:ext cx="11369809" cy="4047778"/>
          </a:xfrm>
        </p:spPr>
        <p:txBody>
          <a:bodyPr/>
          <a:lstStyle/>
          <a:p>
            <a:pPr marL="0" indent="0">
              <a:buNone/>
              <a:defRPr sz="2800"/>
            </a:pPr>
            <a:r>
              <a:rPr lang="en-US" dirty="0"/>
              <a:t>Servers that </a:t>
            </a:r>
          </a:p>
          <a:p>
            <a:pPr marL="180473" indent="-180473">
              <a:buSzPct val="100000"/>
              <a:defRPr sz="2400"/>
            </a:pPr>
            <a:r>
              <a:rPr lang="en-US" dirty="0"/>
              <a:t>automate the execution of a test suite or a subset of a test suite,</a:t>
            </a:r>
          </a:p>
          <a:p>
            <a:pPr marL="180473" indent="-180473">
              <a:buSzPct val="100000"/>
              <a:defRPr sz="2400"/>
            </a:pPr>
            <a:r>
              <a:rPr lang="en-US" dirty="0"/>
              <a:t>allow for running tests on different environments,</a:t>
            </a:r>
          </a:p>
          <a:p>
            <a:pPr marL="180473" indent="-180473">
              <a:buSzPct val="100000"/>
              <a:defRPr sz="2400"/>
            </a:pPr>
            <a:r>
              <a:rPr lang="en-US" dirty="0"/>
              <a:t>host an interface for viewing results, and</a:t>
            </a:r>
          </a:p>
          <a:p>
            <a:pPr marL="180473" indent="-180473">
              <a:buSzPct val="100000"/>
              <a:defRPr sz="2400"/>
            </a:pPr>
            <a:r>
              <a:rPr lang="en-US" dirty="0"/>
              <a:t>allows for configuring when the tests are run.</a:t>
            </a:r>
          </a:p>
          <a:p>
            <a:pPr marL="180473" indent="-180473">
              <a:buSzPct val="100000"/>
              <a:defRPr sz="2400"/>
            </a:pPr>
            <a:endParaRPr lang="en-US" dirty="0"/>
          </a:p>
          <a:p>
            <a:pPr marL="0" indent="0" defTabSz="731520">
              <a:spcBef>
                <a:spcPts val="1100"/>
              </a:spcBef>
              <a:buClrTx/>
              <a:buSzTx/>
              <a:buFontTx/>
              <a:buNone/>
              <a:defRPr sz="1920"/>
            </a:pPr>
            <a:r>
              <a:rPr lang="en-US" sz="2800" dirty="0"/>
              <a:t>Examples</a:t>
            </a:r>
            <a:endParaRPr lang="en-US" dirty="0"/>
          </a:p>
          <a:p>
            <a:pPr marL="224589" indent="-224589" defTabSz="731520">
              <a:spcBef>
                <a:spcPts val="1100"/>
              </a:spcBef>
              <a:buClrTx/>
              <a:buFontTx/>
              <a:defRPr sz="1920"/>
            </a:pPr>
            <a:r>
              <a:rPr lang="en-US" dirty="0" err="1"/>
              <a:t>CTest</a:t>
            </a:r>
            <a:r>
              <a:rPr lang="en-US" dirty="0"/>
              <a:t>/</a:t>
            </a:r>
            <a:r>
              <a:rPr lang="en-US" dirty="0" err="1"/>
              <a:t>CDash</a:t>
            </a:r>
            <a:endParaRPr lang="en-US" dirty="0"/>
          </a:p>
          <a:p>
            <a:pPr marL="224589" indent="-224589" defTabSz="731520">
              <a:spcBef>
                <a:spcPts val="1100"/>
              </a:spcBef>
              <a:buClrTx/>
              <a:buFontTx/>
              <a:defRPr sz="1920"/>
            </a:pPr>
            <a:r>
              <a:rPr lang="en-US" dirty="0"/>
              <a:t>Jenkins</a:t>
            </a:r>
          </a:p>
          <a:p>
            <a:pPr marL="224589" indent="-224589" defTabSz="731520">
              <a:spcBef>
                <a:spcPts val="1100"/>
              </a:spcBef>
              <a:buClrTx/>
              <a:buFontTx/>
              <a:defRPr sz="1920"/>
            </a:pPr>
            <a:r>
              <a:rPr lang="en-US" dirty="0"/>
              <a:t>Travis CI and GitLab CI</a:t>
            </a:r>
          </a:p>
          <a:p>
            <a:pPr marL="0" indent="0">
              <a:buNone/>
            </a:pPr>
            <a:endParaRPr lang="en-US" dirty="0"/>
          </a:p>
        </p:txBody>
      </p:sp>
    </p:spTree>
    <p:extLst>
      <p:ext uri="{BB962C8B-B14F-4D97-AF65-F5344CB8AC3E}">
        <p14:creationId xmlns:p14="http://schemas.microsoft.com/office/powerpoint/2010/main" val="26741889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1EE2B1-6069-9341-AA25-EE790DCFE587}"/>
              </a:ext>
            </a:extLst>
          </p:cNvPr>
          <p:cNvSpPr>
            <a:spLocks noGrp="1"/>
          </p:cNvSpPr>
          <p:nvPr>
            <p:ph type="title"/>
          </p:nvPr>
        </p:nvSpPr>
        <p:spPr/>
        <p:txBody>
          <a:bodyPr/>
          <a:lstStyle/>
          <a:p>
            <a:r>
              <a:rPr lang="en-US" dirty="0"/>
              <a:t>Testing Policies</a:t>
            </a:r>
          </a:p>
        </p:txBody>
      </p:sp>
      <p:sp>
        <p:nvSpPr>
          <p:cNvPr id="3" name="Content Placeholder 2">
            <a:extLst>
              <a:ext uri="{FF2B5EF4-FFF2-40B4-BE49-F238E27FC236}">
                <a16:creationId xmlns:a16="http://schemas.microsoft.com/office/drawing/2014/main" id="{E605BADD-67FE-984B-B07F-A73630875C0D}"/>
              </a:ext>
            </a:extLst>
          </p:cNvPr>
          <p:cNvSpPr>
            <a:spLocks noGrp="1"/>
          </p:cNvSpPr>
          <p:nvPr>
            <p:ph idx="1"/>
          </p:nvPr>
        </p:nvSpPr>
        <p:spPr/>
        <p:txBody>
          <a:bodyPr/>
          <a:lstStyle/>
          <a:p>
            <a:r>
              <a:rPr lang="en-US" dirty="0"/>
              <a:t>Testing regime is only useful if it is maintained and monitored</a:t>
            </a:r>
          </a:p>
          <a:p>
            <a:pPr lvl="1"/>
            <a:r>
              <a:rPr lang="en-US" dirty="0"/>
              <a:t>Coevolve code and tests</a:t>
            </a:r>
          </a:p>
          <a:p>
            <a:r>
              <a:rPr lang="en-US" dirty="0"/>
              <a:t>When to test and what to test?  How to combine with DVCS workflow?</a:t>
            </a:r>
          </a:p>
          <a:p>
            <a:r>
              <a:rPr lang="en-US" dirty="0"/>
              <a:t>When and how to update baseline data and tolerances?</a:t>
            </a:r>
          </a:p>
          <a:p>
            <a:r>
              <a:rPr lang="en-US" dirty="0"/>
              <a:t>How to proceed when a bug is detected?</a:t>
            </a:r>
          </a:p>
          <a:p>
            <a:pPr marL="0" indent="0">
              <a:buNone/>
            </a:pPr>
            <a:endParaRPr lang="en-US" dirty="0"/>
          </a:p>
          <a:p>
            <a:endParaRPr lang="en-US" dirty="0"/>
          </a:p>
        </p:txBody>
      </p:sp>
    </p:spTree>
    <p:extLst>
      <p:ext uri="{BB962C8B-B14F-4D97-AF65-F5344CB8AC3E}">
        <p14:creationId xmlns:p14="http://schemas.microsoft.com/office/powerpoint/2010/main" val="40037957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AEE571-B1F9-9B43-8FA3-E44250BD3D36}"/>
              </a:ext>
            </a:extLst>
          </p:cNvPr>
          <p:cNvSpPr>
            <a:spLocks noGrp="1"/>
          </p:cNvSpPr>
          <p:nvPr>
            <p:ph type="title"/>
          </p:nvPr>
        </p:nvSpPr>
        <p:spPr/>
        <p:txBody>
          <a:bodyPr/>
          <a:lstStyle/>
          <a:p>
            <a:r>
              <a:rPr lang="en-US" dirty="0"/>
              <a:t>Baseline Policies</a:t>
            </a:r>
          </a:p>
        </p:txBody>
      </p:sp>
      <p:sp>
        <p:nvSpPr>
          <p:cNvPr id="3" name="Content Placeholder 2">
            <a:extLst>
              <a:ext uri="{FF2B5EF4-FFF2-40B4-BE49-F238E27FC236}">
                <a16:creationId xmlns:a16="http://schemas.microsoft.com/office/drawing/2014/main" id="{AA1F8668-8B36-6245-A508-4AFA829195B3}"/>
              </a:ext>
            </a:extLst>
          </p:cNvPr>
          <p:cNvSpPr>
            <a:spLocks noGrp="1"/>
          </p:cNvSpPr>
          <p:nvPr>
            <p:ph idx="1"/>
          </p:nvPr>
        </p:nvSpPr>
        <p:spPr/>
        <p:txBody>
          <a:bodyPr/>
          <a:lstStyle/>
          <a:p>
            <a:pPr marL="0" indent="0">
              <a:buNone/>
            </a:pPr>
            <a:r>
              <a:rPr lang="en-US" dirty="0"/>
              <a:t>When and how to update baseline data and tolerances</a:t>
            </a:r>
          </a:p>
          <a:p>
            <a:r>
              <a:rPr lang="en-US" dirty="0"/>
              <a:t>Determining tolerances can be hard</a:t>
            </a:r>
          </a:p>
          <a:p>
            <a:pPr lvl="1"/>
            <a:r>
              <a:rPr lang="en-US" dirty="0"/>
              <a:t>Too small triggers study of “failures”</a:t>
            </a:r>
          </a:p>
          <a:p>
            <a:pPr lvl="1"/>
            <a:r>
              <a:rPr lang="en-US" dirty="0"/>
              <a:t>Too large can lead to undetected failures</a:t>
            </a:r>
          </a:p>
          <a:p>
            <a:r>
              <a:rPr lang="en-US" dirty="0"/>
              <a:t>Bit-by-bit matching</a:t>
            </a:r>
          </a:p>
          <a:p>
            <a:pPr lvl="1"/>
            <a:r>
              <a:rPr lang="en-US" dirty="0"/>
              <a:t>Not always possible with parallel programs</a:t>
            </a:r>
          </a:p>
          <a:p>
            <a:pPr lvl="1"/>
            <a:r>
              <a:rPr lang="en-US" dirty="0"/>
              <a:t>Requires study of deviations and maintaining baseline history</a:t>
            </a:r>
          </a:p>
          <a:p>
            <a:endParaRPr lang="en-US" dirty="0"/>
          </a:p>
        </p:txBody>
      </p:sp>
    </p:spTree>
    <p:extLst>
      <p:ext uri="{BB962C8B-B14F-4D97-AF65-F5344CB8AC3E}">
        <p14:creationId xmlns:p14="http://schemas.microsoft.com/office/powerpoint/2010/main" val="23105317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A9A092-95A0-7C42-AFC6-C6376FDD0642}"/>
              </a:ext>
            </a:extLst>
          </p:cNvPr>
          <p:cNvSpPr>
            <a:spLocks noGrp="1"/>
          </p:cNvSpPr>
          <p:nvPr>
            <p:ph type="title"/>
          </p:nvPr>
        </p:nvSpPr>
        <p:spPr/>
        <p:txBody>
          <a:bodyPr/>
          <a:lstStyle/>
          <a:p>
            <a:r>
              <a:rPr lang="en-US" dirty="0"/>
              <a:t>Bug Eradication Policies</a:t>
            </a:r>
          </a:p>
        </p:txBody>
      </p:sp>
      <p:sp>
        <p:nvSpPr>
          <p:cNvPr id="3" name="Content Placeholder 2">
            <a:extLst>
              <a:ext uri="{FF2B5EF4-FFF2-40B4-BE49-F238E27FC236}">
                <a16:creationId xmlns:a16="http://schemas.microsoft.com/office/drawing/2014/main" id="{B2FBCAF4-474A-6647-B908-7B11B49E46C6}"/>
              </a:ext>
            </a:extLst>
          </p:cNvPr>
          <p:cNvSpPr>
            <a:spLocks noGrp="1"/>
          </p:cNvSpPr>
          <p:nvPr>
            <p:ph idx="1"/>
          </p:nvPr>
        </p:nvSpPr>
        <p:spPr>
          <a:xfrm>
            <a:off x="365760" y="1097280"/>
            <a:ext cx="11369809" cy="563880"/>
          </a:xfrm>
        </p:spPr>
        <p:txBody>
          <a:bodyPr/>
          <a:lstStyle/>
          <a:p>
            <a:pPr marL="0" indent="0">
              <a:buNone/>
            </a:pPr>
            <a:r>
              <a:rPr lang="en-US" dirty="0"/>
              <a:t>How to proceed when a bug is detected?</a:t>
            </a:r>
          </a:p>
          <a:p>
            <a:endParaRPr lang="en-US" dirty="0"/>
          </a:p>
          <a:p>
            <a:pPr marL="0" indent="0">
              <a:buNone/>
            </a:pPr>
            <a:endParaRPr lang="en-US" dirty="0"/>
          </a:p>
        </p:txBody>
      </p:sp>
      <p:pic>
        <p:nvPicPr>
          <p:cNvPr id="7" name="Picture 6">
            <a:extLst>
              <a:ext uri="{FF2B5EF4-FFF2-40B4-BE49-F238E27FC236}">
                <a16:creationId xmlns:a16="http://schemas.microsoft.com/office/drawing/2014/main" id="{4312AB39-E124-DC42-AB0D-A560B4B81DDA}"/>
              </a:ext>
            </a:extLst>
          </p:cNvPr>
          <p:cNvPicPr>
            <a:picLocks noChangeAspect="1"/>
          </p:cNvPicPr>
          <p:nvPr/>
        </p:nvPicPr>
        <p:blipFill rotWithShape="1">
          <a:blip r:embed="rId3">
            <a:extLst>
              <a:ext uri="{28A0092B-C50C-407E-A947-70E740481C1C}">
                <a14:useLocalDpi xmlns:a14="http://schemas.microsoft.com/office/drawing/2010/main" val="0"/>
              </a:ext>
            </a:extLst>
          </a:blip>
          <a:srcRect l="1577" t="1778" r="17472" b="67333"/>
          <a:stretch/>
        </p:blipFill>
        <p:spPr>
          <a:xfrm>
            <a:off x="868680" y="1950720"/>
            <a:ext cx="10483367" cy="2926080"/>
          </a:xfrm>
          <a:prstGeom prst="rect">
            <a:avLst/>
          </a:prstGeom>
        </p:spPr>
      </p:pic>
    </p:spTree>
    <p:extLst>
      <p:ext uri="{BB962C8B-B14F-4D97-AF65-F5344CB8AC3E}">
        <p14:creationId xmlns:p14="http://schemas.microsoft.com/office/powerpoint/2010/main" val="28211808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4FD3E5-0DA5-B744-AFF0-36FE7B171249}"/>
              </a:ext>
            </a:extLst>
          </p:cNvPr>
          <p:cNvSpPr>
            <a:spLocks noGrp="1"/>
          </p:cNvSpPr>
          <p:nvPr>
            <p:ph type="title"/>
          </p:nvPr>
        </p:nvSpPr>
        <p:spPr/>
        <p:txBody>
          <a:bodyPr/>
          <a:lstStyle/>
          <a:p>
            <a:r>
              <a:rPr lang="en-US" dirty="0"/>
              <a:t>How do we determine what other tests are needed?</a:t>
            </a:r>
          </a:p>
        </p:txBody>
      </p:sp>
      <p:sp>
        <p:nvSpPr>
          <p:cNvPr id="3" name="Content Placeholder 2">
            <a:extLst>
              <a:ext uri="{FF2B5EF4-FFF2-40B4-BE49-F238E27FC236}">
                <a16:creationId xmlns:a16="http://schemas.microsoft.com/office/drawing/2014/main" id="{AA03EFB3-6B45-224E-A12C-AFC25CD8E249}"/>
              </a:ext>
            </a:extLst>
          </p:cNvPr>
          <p:cNvSpPr>
            <a:spLocks noGrp="1"/>
          </p:cNvSpPr>
          <p:nvPr>
            <p:ph idx="1"/>
          </p:nvPr>
        </p:nvSpPr>
        <p:spPr>
          <a:xfrm>
            <a:off x="365760" y="1381760"/>
            <a:ext cx="11369809" cy="4047778"/>
          </a:xfrm>
        </p:spPr>
        <p:txBody>
          <a:bodyPr/>
          <a:lstStyle/>
          <a:p>
            <a:pPr marL="0" indent="0" defTabSz="841247">
              <a:spcBef>
                <a:spcPts val="1200"/>
              </a:spcBef>
              <a:buNone/>
              <a:defRPr sz="2576"/>
            </a:pPr>
            <a:r>
              <a:rPr lang="en-US" dirty="0"/>
              <a:t>Code coverage tools</a:t>
            </a:r>
          </a:p>
          <a:p>
            <a:pPr marL="661294" lvl="1" indent="-342900" defTabSz="841247">
              <a:spcBef>
                <a:spcPts val="700"/>
              </a:spcBef>
              <a:buFont typeface="Arial"/>
              <a:buChar char="•"/>
              <a:defRPr sz="2116"/>
            </a:pPr>
            <a:r>
              <a:rPr lang="en-US" dirty="0"/>
              <a:t>Expose parts of the code that aren’t being tested</a:t>
            </a:r>
          </a:p>
          <a:p>
            <a:pPr marL="661294" lvl="1" indent="-342900" defTabSz="841247">
              <a:spcBef>
                <a:spcPts val="700"/>
              </a:spcBef>
              <a:buFont typeface="Arial"/>
              <a:buChar char="•"/>
              <a:defRPr sz="2116"/>
            </a:pPr>
            <a:r>
              <a:rPr lang="en-US" dirty="0" err="1"/>
              <a:t>gcov</a:t>
            </a:r>
            <a:endParaRPr lang="en-US" dirty="0"/>
          </a:p>
          <a:p>
            <a:pPr marL="972385" lvl="2" indent="-342900" defTabSz="841247">
              <a:spcBef>
                <a:spcPts val="700"/>
              </a:spcBef>
              <a:buFont typeface="Courier New"/>
              <a:buChar char="o"/>
              <a:defRPr sz="1840"/>
            </a:pPr>
            <a:r>
              <a:rPr lang="en-US" dirty="0"/>
              <a:t>standard utility with the GNU compiler collection suite</a:t>
            </a:r>
          </a:p>
          <a:p>
            <a:pPr marL="972385" lvl="2" indent="-342900" defTabSz="841247">
              <a:spcBef>
                <a:spcPts val="700"/>
              </a:spcBef>
              <a:buFont typeface="Courier New"/>
              <a:buChar char="o"/>
              <a:defRPr sz="1840"/>
            </a:pPr>
            <a:r>
              <a:rPr lang="en-US" dirty="0"/>
              <a:t>Compile/link with –coverage &amp; turn off optimization</a:t>
            </a:r>
          </a:p>
          <a:p>
            <a:pPr marL="972385" lvl="2" indent="-342900" defTabSz="841247">
              <a:spcBef>
                <a:spcPts val="700"/>
              </a:spcBef>
              <a:buFont typeface="Courier New"/>
              <a:buChar char="o"/>
              <a:defRPr sz="1840"/>
            </a:pPr>
            <a:r>
              <a:rPr lang="en-US" dirty="0"/>
              <a:t>counts the number of times each statement is executed</a:t>
            </a:r>
          </a:p>
          <a:p>
            <a:pPr marL="661294" lvl="1" indent="-342900" defTabSz="841247">
              <a:spcBef>
                <a:spcPts val="700"/>
              </a:spcBef>
              <a:buFont typeface="Arial"/>
              <a:buChar char="•"/>
              <a:defRPr sz="2116"/>
            </a:pPr>
            <a:r>
              <a:rPr lang="en-US" dirty="0" err="1"/>
              <a:t>lcov</a:t>
            </a:r>
            <a:endParaRPr lang="en-US" dirty="0"/>
          </a:p>
          <a:p>
            <a:pPr marL="972385" lvl="2" indent="-342900" defTabSz="841247">
              <a:spcBef>
                <a:spcPts val="700"/>
              </a:spcBef>
              <a:buFont typeface="Courier New"/>
              <a:buChar char="o"/>
              <a:defRPr sz="1840"/>
            </a:pPr>
            <a:r>
              <a:rPr lang="en-US" dirty="0"/>
              <a:t>a graphical front-end for </a:t>
            </a:r>
            <a:r>
              <a:rPr lang="en-US" dirty="0" err="1"/>
              <a:t>gcov</a:t>
            </a:r>
            <a:endParaRPr lang="en-US" dirty="0"/>
          </a:p>
          <a:p>
            <a:pPr marL="972385" lvl="2" indent="-342900" defTabSz="841247">
              <a:spcBef>
                <a:spcPts val="700"/>
              </a:spcBef>
              <a:buFont typeface="Courier New"/>
              <a:buChar char="o"/>
              <a:defRPr sz="1840"/>
            </a:pPr>
            <a:r>
              <a:rPr lang="en-US" dirty="0"/>
              <a:t>available at </a:t>
            </a:r>
            <a:r>
              <a:rPr lang="en-US" u="sng" dirty="0">
                <a:solidFill>
                  <a:srgbClr val="A03123"/>
                </a:solidFill>
                <a:uFill>
                  <a:solidFill>
                    <a:srgbClr val="A03123"/>
                  </a:solidFill>
                </a:uFill>
                <a:hlinkClick r:id="rId3"/>
              </a:rPr>
              <a:t>http://ltp.sourceforge.net/coverage/lcov.php</a:t>
            </a:r>
            <a:r>
              <a:rPr lang="en-US" dirty="0"/>
              <a:t> </a:t>
            </a:r>
          </a:p>
          <a:p>
            <a:pPr marL="661294" lvl="1" indent="-342900" defTabSz="841247">
              <a:spcBef>
                <a:spcPts val="700"/>
              </a:spcBef>
              <a:buFont typeface="Arial"/>
              <a:buChar char="•"/>
              <a:defRPr sz="2116"/>
            </a:pPr>
            <a:r>
              <a:rPr lang="en-US" dirty="0"/>
              <a:t>Hosted servers (</a:t>
            </a:r>
            <a:r>
              <a:rPr lang="en-US" i="1" dirty="0"/>
              <a:t>e.g.</a:t>
            </a:r>
            <a:r>
              <a:rPr lang="en-US" dirty="0"/>
              <a:t> coveralls, </a:t>
            </a:r>
            <a:r>
              <a:rPr lang="en-US" dirty="0" err="1"/>
              <a:t>codecov</a:t>
            </a:r>
            <a:r>
              <a:rPr lang="en-US" dirty="0"/>
              <a:t>)</a:t>
            </a:r>
          </a:p>
          <a:p>
            <a:pPr marL="981560" lvl="2" indent="-342900" defTabSz="841247">
              <a:spcBef>
                <a:spcPts val="700"/>
              </a:spcBef>
              <a:buFont typeface="Courier New"/>
              <a:buChar char="o"/>
              <a:defRPr sz="2116"/>
            </a:pPr>
            <a:r>
              <a:rPr lang="en-US" dirty="0"/>
              <a:t>graphical visualization of results</a:t>
            </a:r>
          </a:p>
          <a:p>
            <a:pPr marL="981560" lvl="2" indent="-342900" defTabSz="841247">
              <a:spcBef>
                <a:spcPts val="700"/>
              </a:spcBef>
              <a:buFont typeface="Courier New"/>
              <a:buChar char="o"/>
              <a:defRPr sz="2116"/>
            </a:pPr>
            <a:r>
              <a:rPr lang="en-US" dirty="0"/>
              <a:t>push results to server through continuous integration server</a:t>
            </a:r>
          </a:p>
          <a:p>
            <a:pPr marL="0" indent="0">
              <a:buNone/>
            </a:pPr>
            <a:endParaRPr lang="en-US" dirty="0"/>
          </a:p>
        </p:txBody>
      </p:sp>
    </p:spTree>
    <p:extLst>
      <p:ext uri="{BB962C8B-B14F-4D97-AF65-F5344CB8AC3E}">
        <p14:creationId xmlns:p14="http://schemas.microsoft.com/office/powerpoint/2010/main" val="11908139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96894-8E3C-AD4B-ABE1-2A81FB40B557}"/>
              </a:ext>
            </a:extLst>
          </p:cNvPr>
          <p:cNvSpPr>
            <a:spLocks noGrp="1"/>
          </p:cNvSpPr>
          <p:nvPr>
            <p:ph type="title"/>
          </p:nvPr>
        </p:nvSpPr>
        <p:spPr/>
        <p:txBody>
          <a:bodyPr/>
          <a:lstStyle/>
          <a:p>
            <a:r>
              <a:rPr lang="en-US" dirty="0"/>
              <a:t>Code coverage output</a:t>
            </a:r>
          </a:p>
        </p:txBody>
      </p:sp>
      <p:sp>
        <p:nvSpPr>
          <p:cNvPr id="4" name="Online tutorial - https://github.com/amklinv/morpheus…">
            <a:extLst>
              <a:ext uri="{FF2B5EF4-FFF2-40B4-BE49-F238E27FC236}">
                <a16:creationId xmlns:a16="http://schemas.microsoft.com/office/drawing/2014/main" id="{2A5898E1-6414-A544-9084-8EBBC6093153}"/>
              </a:ext>
            </a:extLst>
          </p:cNvPr>
          <p:cNvSpPr txBox="1">
            <a:spLocks/>
          </p:cNvSpPr>
          <p:nvPr/>
        </p:nvSpPr>
        <p:spPr bwMode="auto">
          <a:xfrm>
            <a:off x="1480893" y="5287263"/>
            <a:ext cx="7363175" cy="59691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lnSpcReduction="10000"/>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Arial" panose="020B0604020202020204" pitchFamily="34" charset="0"/>
                <a:ea typeface="+mn-ea"/>
                <a:cs typeface="Arial" panose="020B0604020202020204" pitchFamily="34" charset="0"/>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Arial" panose="020B0604020202020204" pitchFamily="34" charset="0"/>
                <a:ea typeface="+mn-ea"/>
                <a:cs typeface="Arial" panose="020B0604020202020204" pitchFamily="34" charset="0"/>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Arial" panose="020B0604020202020204" pitchFamily="34" charset="0"/>
                <a:ea typeface="+mn-ea"/>
                <a:cs typeface="Arial" panose="020B0604020202020204" pitchFamily="34" charset="0"/>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Arial" panose="020B0604020202020204" pitchFamily="34" charset="0"/>
                <a:ea typeface="+mn-ea"/>
                <a:cs typeface="Arial" panose="020B0604020202020204" pitchFamily="34" charset="0"/>
              </a:defRPr>
            </a:lvl4pPr>
            <a:lvl5pPr marL="1482725" indent="-222250" algn="l" rtl="0" eaLnBrk="1" fontAlgn="base" hangingPunct="1">
              <a:lnSpc>
                <a:spcPct val="90000"/>
              </a:lnSpc>
              <a:spcBef>
                <a:spcPts val="600"/>
              </a:spcBef>
              <a:spcAft>
                <a:spcPct val="0"/>
              </a:spcAft>
              <a:buClr>
                <a:schemeClr val="tx1"/>
              </a:buClr>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566927">
              <a:spcBef>
                <a:spcPts val="800"/>
              </a:spcBef>
              <a:buClrTx/>
              <a:buFontTx/>
              <a:buNone/>
              <a:defRPr sz="1488"/>
            </a:pPr>
            <a:r>
              <a:rPr lang="en-US" sz="1488"/>
              <a:t>Online tutorial - </a:t>
            </a:r>
            <a:r>
              <a:rPr lang="en-US" sz="1488" u="sng">
                <a:solidFill>
                  <a:srgbClr val="A03123"/>
                </a:solidFill>
                <a:uFill>
                  <a:solidFill>
                    <a:srgbClr val="A03123"/>
                  </a:solidFill>
                </a:uFill>
                <a:hlinkClick r:id="rId3"/>
              </a:rPr>
              <a:t>https://github.com/amklinv/morpheus</a:t>
            </a:r>
          </a:p>
          <a:p>
            <a:pPr marL="0" indent="0" algn="ctr" defTabSz="566927">
              <a:spcBef>
                <a:spcPts val="800"/>
              </a:spcBef>
              <a:buClrTx/>
              <a:buFontTx/>
              <a:buNone/>
              <a:defRPr sz="1488"/>
            </a:pPr>
            <a:r>
              <a:rPr lang="en-US" sz="1488"/>
              <a:t>Other example - </a:t>
            </a:r>
            <a:r>
              <a:rPr lang="en-US" sz="1488" u="sng">
                <a:solidFill>
                  <a:srgbClr val="A03123"/>
                </a:solidFill>
                <a:uFill>
                  <a:solidFill>
                    <a:srgbClr val="A03123"/>
                  </a:solidFill>
                </a:uFill>
                <a:hlinkClick r:id="rId3"/>
              </a:rPr>
              <a:t>https://github.com/jrdoneal/infrastructure</a:t>
            </a:r>
            <a:endParaRPr lang="en-US" sz="1488" u="sng" dirty="0">
              <a:solidFill>
                <a:srgbClr val="A03123"/>
              </a:solidFill>
              <a:uFill>
                <a:solidFill>
                  <a:srgbClr val="A03123"/>
                </a:solidFill>
              </a:uFill>
              <a:hlinkClick r:id="rId3"/>
            </a:endParaRPr>
          </a:p>
        </p:txBody>
      </p:sp>
      <p:pic>
        <p:nvPicPr>
          <p:cNvPr id="5" name="CoverageResult.png" descr="CoverageResult.png">
            <a:extLst>
              <a:ext uri="{FF2B5EF4-FFF2-40B4-BE49-F238E27FC236}">
                <a16:creationId xmlns:a16="http://schemas.microsoft.com/office/drawing/2014/main" id="{42532670-C6E0-114F-BB75-47411B4CBFD5}"/>
              </a:ext>
            </a:extLst>
          </p:cNvPr>
          <p:cNvPicPr>
            <a:picLocks noChangeAspect="1"/>
          </p:cNvPicPr>
          <p:nvPr/>
        </p:nvPicPr>
        <p:blipFill>
          <a:blip r:embed="rId4">
            <a:extLst/>
          </a:blip>
          <a:stretch>
            <a:fillRect/>
          </a:stretch>
        </p:blipFill>
        <p:spPr>
          <a:xfrm>
            <a:off x="1785641" y="1580266"/>
            <a:ext cx="6753679" cy="1670266"/>
          </a:xfrm>
          <a:prstGeom prst="rect">
            <a:avLst/>
          </a:prstGeom>
          <a:ln w="12700">
            <a:miter lim="400000"/>
          </a:ln>
        </p:spPr>
      </p:pic>
      <p:sp>
        <p:nvSpPr>
          <p:cNvPr id="6" name="Overall Analysis">
            <a:extLst>
              <a:ext uri="{FF2B5EF4-FFF2-40B4-BE49-F238E27FC236}">
                <a16:creationId xmlns:a16="http://schemas.microsoft.com/office/drawing/2014/main" id="{77BE4B45-B1C9-F140-AB80-56D53F3BF007}"/>
              </a:ext>
            </a:extLst>
          </p:cNvPr>
          <p:cNvSpPr txBox="1"/>
          <p:nvPr/>
        </p:nvSpPr>
        <p:spPr>
          <a:xfrm>
            <a:off x="4058091" y="1085256"/>
            <a:ext cx="2272418" cy="437070"/>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sz="2400"/>
            </a:lvl1pPr>
          </a:lstStyle>
          <a:p>
            <a:r>
              <a:rPr dirty="0"/>
              <a:t>Overall Analysis</a:t>
            </a:r>
          </a:p>
        </p:txBody>
      </p:sp>
      <p:sp>
        <p:nvSpPr>
          <p:cNvPr id="7" name="Detailed Analysis">
            <a:extLst>
              <a:ext uri="{FF2B5EF4-FFF2-40B4-BE49-F238E27FC236}">
                <a16:creationId xmlns:a16="http://schemas.microsoft.com/office/drawing/2014/main" id="{F89B46D8-0A2E-4442-93CB-610D1E311C8F}"/>
              </a:ext>
            </a:extLst>
          </p:cNvPr>
          <p:cNvSpPr txBox="1"/>
          <p:nvPr/>
        </p:nvSpPr>
        <p:spPr>
          <a:xfrm>
            <a:off x="3949848" y="3290014"/>
            <a:ext cx="2425265" cy="437070"/>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sz="2400"/>
            </a:lvl1pPr>
          </a:lstStyle>
          <a:p>
            <a:r>
              <a:rPr dirty="0"/>
              <a:t>Detailed Analysis</a:t>
            </a:r>
          </a:p>
        </p:txBody>
      </p:sp>
      <p:pic>
        <p:nvPicPr>
          <p:cNvPr id="8" name="CodeCoverageDetail.png" descr="CodeCoverageDetail.png">
            <a:extLst>
              <a:ext uri="{FF2B5EF4-FFF2-40B4-BE49-F238E27FC236}">
                <a16:creationId xmlns:a16="http://schemas.microsoft.com/office/drawing/2014/main" id="{CCFDEE5F-BA06-5E48-BA65-99628F8E4542}"/>
              </a:ext>
            </a:extLst>
          </p:cNvPr>
          <p:cNvPicPr>
            <a:picLocks noChangeAspect="1"/>
          </p:cNvPicPr>
          <p:nvPr/>
        </p:nvPicPr>
        <p:blipFill>
          <a:blip r:embed="rId5">
            <a:extLst/>
          </a:blip>
          <a:stretch>
            <a:fillRect/>
          </a:stretch>
        </p:blipFill>
        <p:spPr>
          <a:xfrm>
            <a:off x="3058469" y="3733459"/>
            <a:ext cx="4208022" cy="1433003"/>
          </a:xfrm>
          <a:prstGeom prst="rect">
            <a:avLst/>
          </a:prstGeom>
          <a:ln w="12700">
            <a:miter lim="400000"/>
          </a:ln>
        </p:spPr>
      </p:pic>
    </p:spTree>
    <p:extLst>
      <p:ext uri="{BB962C8B-B14F-4D97-AF65-F5344CB8AC3E}">
        <p14:creationId xmlns:p14="http://schemas.microsoft.com/office/powerpoint/2010/main" val="24977045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58AB1-2409-5F40-97B1-AE0C75373CCA}"/>
              </a:ext>
            </a:extLst>
          </p:cNvPr>
          <p:cNvSpPr>
            <a:spLocks noGrp="1"/>
          </p:cNvSpPr>
          <p:nvPr>
            <p:ph type="title"/>
          </p:nvPr>
        </p:nvSpPr>
        <p:spPr/>
        <p:txBody>
          <a:bodyPr/>
          <a:lstStyle/>
          <a:p>
            <a:r>
              <a:rPr lang="en-US" dirty="0"/>
              <a:t>Code coverage is popular</a:t>
            </a:r>
          </a:p>
        </p:txBody>
      </p:sp>
      <p:sp>
        <p:nvSpPr>
          <p:cNvPr id="3" name="Content Placeholder 2">
            <a:extLst>
              <a:ext uri="{FF2B5EF4-FFF2-40B4-BE49-F238E27FC236}">
                <a16:creationId xmlns:a16="http://schemas.microsoft.com/office/drawing/2014/main" id="{7B659C51-414F-5144-A3A5-E2F7EB5B64AE}"/>
              </a:ext>
            </a:extLst>
          </p:cNvPr>
          <p:cNvSpPr>
            <a:spLocks noGrp="1"/>
          </p:cNvSpPr>
          <p:nvPr>
            <p:ph idx="1"/>
          </p:nvPr>
        </p:nvSpPr>
        <p:spPr/>
        <p:txBody>
          <a:bodyPr/>
          <a:lstStyle/>
          <a:p>
            <a:r>
              <a:rPr lang="en-US" dirty="0" err="1"/>
              <a:t>gcov</a:t>
            </a:r>
            <a:r>
              <a:rPr lang="en-US" dirty="0"/>
              <a:t> also works for C and Fortran</a:t>
            </a:r>
          </a:p>
          <a:p>
            <a:r>
              <a:rPr lang="en-US" dirty="0"/>
              <a:t>Other tools exist for other languages</a:t>
            </a:r>
          </a:p>
          <a:p>
            <a:pPr lvl="1">
              <a:buFont typeface="Courier New"/>
              <a:buChar char="o"/>
              <a:defRPr sz="2300"/>
            </a:pPr>
            <a:r>
              <a:rPr lang="en-US" dirty="0" err="1"/>
              <a:t>JCov</a:t>
            </a:r>
            <a:r>
              <a:rPr lang="en-US" dirty="0"/>
              <a:t> for Java</a:t>
            </a:r>
          </a:p>
          <a:p>
            <a:pPr lvl="1">
              <a:buFont typeface="Courier New"/>
              <a:buChar char="o"/>
              <a:defRPr sz="2300"/>
            </a:pPr>
            <a:r>
              <a:rPr lang="en-US" dirty="0" err="1"/>
              <a:t>Coverage.py</a:t>
            </a:r>
            <a:r>
              <a:rPr lang="en-US" dirty="0"/>
              <a:t> for python</a:t>
            </a:r>
          </a:p>
          <a:p>
            <a:pPr lvl="1">
              <a:buFont typeface="Courier New"/>
              <a:buChar char="o"/>
              <a:defRPr sz="2300"/>
            </a:pPr>
            <a:r>
              <a:rPr lang="en-US" dirty="0" err="1"/>
              <a:t>Devel</a:t>
            </a:r>
            <a:r>
              <a:rPr lang="en-US" dirty="0"/>
              <a:t>::Cover for </a:t>
            </a:r>
            <a:r>
              <a:rPr lang="en-US" dirty="0" err="1"/>
              <a:t>perl</a:t>
            </a:r>
            <a:endParaRPr lang="en-US" dirty="0"/>
          </a:p>
          <a:p>
            <a:pPr lvl="1">
              <a:buFont typeface="Courier New"/>
              <a:buChar char="o"/>
              <a:defRPr sz="2300"/>
            </a:pPr>
            <a:r>
              <a:rPr lang="en-US" dirty="0"/>
              <a:t>profile for MATLAB</a:t>
            </a:r>
          </a:p>
          <a:p>
            <a:pPr lvl="1">
              <a:buFont typeface="Courier New"/>
              <a:buChar char="o"/>
              <a:defRPr sz="2300"/>
            </a:pPr>
            <a:r>
              <a:rPr lang="en-US" i="1" dirty="0"/>
              <a:t>etc</a:t>
            </a:r>
            <a:r>
              <a:rPr lang="en-US" dirty="0"/>
              <a:t>.</a:t>
            </a:r>
            <a:endParaRPr lang="en-US" i="1" dirty="0"/>
          </a:p>
          <a:p>
            <a:pPr marL="0" indent="0">
              <a:buNone/>
            </a:pPr>
            <a:endParaRPr lang="en-US" dirty="0"/>
          </a:p>
        </p:txBody>
      </p:sp>
    </p:spTree>
    <p:extLst>
      <p:ext uri="{BB962C8B-B14F-4D97-AF65-F5344CB8AC3E}">
        <p14:creationId xmlns:p14="http://schemas.microsoft.com/office/powerpoint/2010/main" val="20108119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9C9EA-77C9-8B42-8042-89EF1BBAF149}"/>
              </a:ext>
            </a:extLst>
          </p:cNvPr>
          <p:cNvSpPr>
            <a:spLocks noGrp="1"/>
          </p:cNvSpPr>
          <p:nvPr>
            <p:ph type="title"/>
          </p:nvPr>
        </p:nvSpPr>
        <p:spPr/>
        <p:txBody>
          <a:bodyPr/>
          <a:lstStyle/>
          <a:p>
            <a:r>
              <a:rPr lang="en-US" dirty="0"/>
              <a:t>The Short &amp; Sweet of Continuous Integration</a:t>
            </a:r>
          </a:p>
        </p:txBody>
      </p:sp>
      <p:sp>
        <p:nvSpPr>
          <p:cNvPr id="3" name="Content Placeholder 2">
            <a:extLst>
              <a:ext uri="{FF2B5EF4-FFF2-40B4-BE49-F238E27FC236}">
                <a16:creationId xmlns:a16="http://schemas.microsoft.com/office/drawing/2014/main" id="{D5A34E38-0ABC-1245-AD78-A205389A4F27}"/>
              </a:ext>
            </a:extLst>
          </p:cNvPr>
          <p:cNvSpPr>
            <a:spLocks noGrp="1"/>
          </p:cNvSpPr>
          <p:nvPr>
            <p:ph idx="1"/>
          </p:nvPr>
        </p:nvSpPr>
        <p:spPr>
          <a:xfrm>
            <a:off x="365760" y="1178560"/>
            <a:ext cx="11369809" cy="4047778"/>
          </a:xfrm>
        </p:spPr>
        <p:txBody>
          <a:bodyPr/>
          <a:lstStyle/>
          <a:p>
            <a:pPr marL="0" indent="0">
              <a:lnSpc>
                <a:spcPct val="85000"/>
              </a:lnSpc>
              <a:spcBef>
                <a:spcPts val="0"/>
              </a:spcBef>
              <a:buClrTx/>
              <a:buSzTx/>
              <a:buFontTx/>
              <a:buNone/>
              <a:defRPr b="1"/>
            </a:pPr>
            <a:r>
              <a:rPr lang="en-US" dirty="0"/>
              <a:t>A master branch that always works</a:t>
            </a:r>
          </a:p>
          <a:p>
            <a:pPr marL="0" indent="0">
              <a:lnSpc>
                <a:spcPct val="85000"/>
              </a:lnSpc>
              <a:spcBef>
                <a:spcPts val="0"/>
              </a:spcBef>
              <a:buClrTx/>
              <a:buSzTx/>
              <a:buFontTx/>
              <a:buNone/>
              <a:defRPr b="1"/>
            </a:pPr>
            <a:endParaRPr lang="en-US" sz="2000" dirty="0"/>
          </a:p>
          <a:p>
            <a:pPr>
              <a:defRPr sz="2500"/>
            </a:pPr>
            <a:r>
              <a:rPr lang="en-US" dirty="0"/>
              <a:t>DVCS workflow isolate master from integration environment</a:t>
            </a:r>
          </a:p>
          <a:p>
            <a:pPr>
              <a:defRPr sz="2500"/>
            </a:pPr>
            <a:r>
              <a:rPr lang="en-US" dirty="0"/>
              <a:t>Extend workflow to address difficulties of integrating</a:t>
            </a:r>
          </a:p>
          <a:p>
            <a:pPr lvl="1">
              <a:defRPr sz="2500"/>
            </a:pPr>
            <a:r>
              <a:rPr lang="en-US" sz="2400" dirty="0"/>
              <a:t>Minimize likelihood of merge conflict</a:t>
            </a:r>
          </a:p>
          <a:p>
            <a:pPr lvl="1">
              <a:defRPr sz="2500"/>
            </a:pPr>
            <a:r>
              <a:rPr lang="en-US" sz="2400" dirty="0"/>
              <a:t>Detect bugs immediately</a:t>
            </a:r>
          </a:p>
          <a:p>
            <a:pPr lvl="1">
              <a:defRPr sz="2500"/>
            </a:pPr>
            <a:r>
              <a:rPr lang="en-US" sz="2400" dirty="0"/>
              <a:t>Make debugging process quick and easy</a:t>
            </a:r>
          </a:p>
        </p:txBody>
      </p:sp>
    </p:spTree>
    <p:extLst>
      <p:ext uri="{BB962C8B-B14F-4D97-AF65-F5344CB8AC3E}">
        <p14:creationId xmlns:p14="http://schemas.microsoft.com/office/powerpoint/2010/main" val="35285936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BB77EE-51CC-E24C-A44F-9EFA73455BEB}"/>
              </a:ext>
            </a:extLst>
          </p:cNvPr>
          <p:cNvSpPr>
            <a:spLocks noGrp="1"/>
          </p:cNvSpPr>
          <p:nvPr>
            <p:ph type="title"/>
          </p:nvPr>
        </p:nvSpPr>
        <p:spPr/>
        <p:txBody>
          <a:bodyPr/>
          <a:lstStyle/>
          <a:p>
            <a:r>
              <a:rPr lang="en-US" dirty="0"/>
              <a:t>Why is testing important?</a:t>
            </a:r>
          </a:p>
        </p:txBody>
      </p:sp>
      <p:sp>
        <p:nvSpPr>
          <p:cNvPr id="3" name="Content Placeholder 2">
            <a:extLst>
              <a:ext uri="{FF2B5EF4-FFF2-40B4-BE49-F238E27FC236}">
                <a16:creationId xmlns:a16="http://schemas.microsoft.com/office/drawing/2014/main" id="{C1908337-E98E-444E-8FA1-9E0749576ECA}"/>
              </a:ext>
            </a:extLst>
          </p:cNvPr>
          <p:cNvSpPr>
            <a:spLocks noGrp="1"/>
          </p:cNvSpPr>
          <p:nvPr>
            <p:ph idx="1"/>
          </p:nvPr>
        </p:nvSpPr>
        <p:spPr/>
        <p:txBody>
          <a:bodyPr/>
          <a:lstStyle/>
          <a:p>
            <a:pPr marL="0" indent="0">
              <a:buNone/>
            </a:pPr>
            <a:r>
              <a:rPr lang="en-US" dirty="0"/>
              <a:t>Therac-25 computer-controlled radiation therapy machine</a:t>
            </a:r>
          </a:p>
          <a:p>
            <a:pPr>
              <a:defRPr sz="2500"/>
            </a:pPr>
            <a:r>
              <a:rPr lang="en-US" dirty="0"/>
              <a:t>Minimal software testing</a:t>
            </a:r>
          </a:p>
          <a:p>
            <a:pPr>
              <a:defRPr sz="2500"/>
            </a:pPr>
            <a:r>
              <a:rPr lang="en-US" dirty="0"/>
              <a:t>System administers radiation in improper setup</a:t>
            </a:r>
          </a:p>
          <a:p>
            <a:pPr>
              <a:defRPr sz="2500"/>
            </a:pPr>
            <a:r>
              <a:rPr lang="en-US" dirty="0"/>
              <a:t>Unlucky patients were struck with approximately 100 times the intended dose</a:t>
            </a:r>
          </a:p>
          <a:p>
            <a:pPr>
              <a:defRPr sz="2500"/>
            </a:pPr>
            <a:r>
              <a:rPr lang="en-US" dirty="0"/>
              <a:t>Recalled after six accidents resulting in serious injury</a:t>
            </a:r>
          </a:p>
          <a:p>
            <a:pPr>
              <a:defRPr sz="2500"/>
            </a:pPr>
            <a:r>
              <a:rPr lang="en-US" dirty="0"/>
              <a:t>Race condition in the code went undetected</a:t>
            </a:r>
          </a:p>
          <a:p>
            <a:pPr marL="0" indent="0">
              <a:buNone/>
            </a:pPr>
            <a:endParaRPr lang="en-US" dirty="0"/>
          </a:p>
          <a:p>
            <a:pPr marL="0" indent="0">
              <a:buNone/>
            </a:pPr>
            <a:r>
              <a:rPr lang="en-US" sz="1800" dirty="0"/>
              <a:t>Leveson &amp; Turner, “An Investigation of the Therac-25 Accidents”.  IEEE (1993).</a:t>
            </a:r>
          </a:p>
          <a:p>
            <a:pPr marL="0" indent="0">
              <a:buNone/>
            </a:pPr>
            <a:endParaRPr lang="en-US" dirty="0"/>
          </a:p>
        </p:txBody>
      </p:sp>
    </p:spTree>
    <p:extLst>
      <p:ext uri="{BB962C8B-B14F-4D97-AF65-F5344CB8AC3E}">
        <p14:creationId xmlns:p14="http://schemas.microsoft.com/office/powerpoint/2010/main" val="28187873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CD8652-B58E-CC4F-B7E3-9E8E7789D036}"/>
              </a:ext>
            </a:extLst>
          </p:cNvPr>
          <p:cNvSpPr>
            <a:spLocks noGrp="1"/>
          </p:cNvSpPr>
          <p:nvPr>
            <p:ph type="title"/>
          </p:nvPr>
        </p:nvSpPr>
        <p:spPr/>
        <p:txBody>
          <a:bodyPr/>
          <a:lstStyle/>
          <a:p>
            <a:r>
              <a:rPr lang="en-US" dirty="0"/>
              <a:t>Work Decomposition</a:t>
            </a:r>
          </a:p>
        </p:txBody>
      </p:sp>
      <p:sp>
        <p:nvSpPr>
          <p:cNvPr id="3" name="Content Placeholder 2">
            <a:extLst>
              <a:ext uri="{FF2B5EF4-FFF2-40B4-BE49-F238E27FC236}">
                <a16:creationId xmlns:a16="http://schemas.microsoft.com/office/drawing/2014/main" id="{BEBDD43E-0615-7446-A73C-348943F65B81}"/>
              </a:ext>
            </a:extLst>
          </p:cNvPr>
          <p:cNvSpPr>
            <a:spLocks noGrp="1"/>
          </p:cNvSpPr>
          <p:nvPr>
            <p:ph idx="1"/>
          </p:nvPr>
        </p:nvSpPr>
        <p:spPr>
          <a:xfrm>
            <a:off x="365760" y="1301261"/>
            <a:ext cx="11369809" cy="4047778"/>
          </a:xfrm>
        </p:spPr>
        <p:txBody>
          <a:bodyPr/>
          <a:lstStyle/>
          <a:p>
            <a:pPr marL="0" indent="0">
              <a:buNone/>
            </a:pPr>
            <a:r>
              <a:rPr lang="en-US" dirty="0"/>
              <a:t>Commit and integrate often</a:t>
            </a:r>
          </a:p>
          <a:p>
            <a:r>
              <a:rPr lang="en-US" dirty="0"/>
              <a:t>Limit divergence between feature and master branches</a:t>
            </a:r>
          </a:p>
          <a:p>
            <a:r>
              <a:rPr lang="en-US" dirty="0"/>
              <a:t>Decreased probability of conflict</a:t>
            </a:r>
          </a:p>
          <a:p>
            <a:r>
              <a:rPr lang="en-US" dirty="0"/>
              <a:t>Conflict resolution is simpler and less risky</a:t>
            </a:r>
          </a:p>
        </p:txBody>
      </p:sp>
      <p:pic>
        <p:nvPicPr>
          <p:cNvPr id="4" name="Picture 3" descr="GitWorkflow_v1.pdf">
            <a:extLst>
              <a:ext uri="{FF2B5EF4-FFF2-40B4-BE49-F238E27FC236}">
                <a16:creationId xmlns:a16="http://schemas.microsoft.com/office/drawing/2014/main" id="{DFE5B96A-7987-BB4F-9334-84F41E40878C}"/>
              </a:ext>
            </a:extLst>
          </p:cNvPr>
          <p:cNvPicPr>
            <a:picLocks noChangeAspect="1"/>
          </p:cNvPicPr>
          <p:nvPr/>
        </p:nvPicPr>
        <p:blipFill rotWithShape="1">
          <a:blip r:embed="rId2">
            <a:extLst>
              <a:ext uri="{28A0092B-C50C-407E-A947-70E740481C1C}">
                <a14:useLocalDpi xmlns:a14="http://schemas.microsoft.com/office/drawing/2010/main" val="0"/>
              </a:ext>
            </a:extLst>
          </a:blip>
          <a:srcRect t="33333" b="33334"/>
          <a:stretch/>
        </p:blipFill>
        <p:spPr>
          <a:xfrm>
            <a:off x="3034666" y="3598397"/>
            <a:ext cx="5882085" cy="2537370"/>
          </a:xfrm>
          <a:prstGeom prst="rect">
            <a:avLst/>
          </a:prstGeom>
        </p:spPr>
      </p:pic>
    </p:spTree>
    <p:extLst>
      <p:ext uri="{BB962C8B-B14F-4D97-AF65-F5344CB8AC3E}">
        <p14:creationId xmlns:p14="http://schemas.microsoft.com/office/powerpoint/2010/main" val="41280243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6F6F8A-4448-0A46-A71C-93C2952642E8}"/>
              </a:ext>
            </a:extLst>
          </p:cNvPr>
          <p:cNvSpPr>
            <a:spLocks noGrp="1"/>
          </p:cNvSpPr>
          <p:nvPr>
            <p:ph type="title"/>
          </p:nvPr>
        </p:nvSpPr>
        <p:spPr/>
        <p:txBody>
          <a:bodyPr/>
          <a:lstStyle/>
          <a:p>
            <a:r>
              <a:rPr lang="en-US" dirty="0"/>
              <a:t>Error detection</a:t>
            </a:r>
          </a:p>
        </p:txBody>
      </p:sp>
      <p:sp>
        <p:nvSpPr>
          <p:cNvPr id="3" name="Content Placeholder 2">
            <a:extLst>
              <a:ext uri="{FF2B5EF4-FFF2-40B4-BE49-F238E27FC236}">
                <a16:creationId xmlns:a16="http://schemas.microsoft.com/office/drawing/2014/main" id="{AFE8A7CD-A7E2-824C-8F12-95398F11E3C7}"/>
              </a:ext>
            </a:extLst>
          </p:cNvPr>
          <p:cNvSpPr>
            <a:spLocks noGrp="1"/>
          </p:cNvSpPr>
          <p:nvPr>
            <p:ph idx="1"/>
          </p:nvPr>
        </p:nvSpPr>
        <p:spPr/>
        <p:txBody>
          <a:bodyPr/>
          <a:lstStyle/>
          <a:p>
            <a:pPr marL="0" indent="0">
              <a:buNone/>
              <a:defRPr sz="2500"/>
            </a:pPr>
            <a:r>
              <a:rPr lang="en-US" sz="2000" dirty="0"/>
              <a:t>Test at integration to identify failures immediately</a:t>
            </a:r>
          </a:p>
          <a:p>
            <a:pPr>
              <a:defRPr sz="2500"/>
            </a:pPr>
            <a:r>
              <a:rPr lang="en-US" sz="2000" dirty="0"/>
              <a:t>Control quality of code</a:t>
            </a:r>
          </a:p>
          <a:p>
            <a:pPr>
              <a:defRPr sz="2500"/>
            </a:pPr>
            <a:r>
              <a:rPr lang="en-US" sz="2000" dirty="0"/>
              <a:t>Isolate failure to few commits</a:t>
            </a:r>
          </a:p>
          <a:p>
            <a:pPr>
              <a:defRPr sz="2500"/>
            </a:pPr>
            <a:r>
              <a:rPr lang="en-US" sz="2000" dirty="0"/>
              <a:t>No context switching for programmer</a:t>
            </a:r>
          </a:p>
          <a:p>
            <a:pPr lvl="1">
              <a:buFont typeface="Courier New"/>
              <a:buChar char="o"/>
              <a:defRPr sz="2500"/>
            </a:pPr>
            <a:endParaRPr lang="en-US" sz="1800" dirty="0"/>
          </a:p>
          <a:p>
            <a:pPr marL="0" indent="0">
              <a:buNone/>
              <a:defRPr sz="2500"/>
            </a:pPr>
            <a:r>
              <a:rPr lang="en-US" sz="2000" dirty="0"/>
              <a:t>We want a system that </a:t>
            </a:r>
          </a:p>
          <a:p>
            <a:pPr>
              <a:defRPr sz="2500"/>
            </a:pPr>
            <a:r>
              <a:rPr lang="en-US" sz="2000" dirty="0"/>
              <a:t>triggers automated builds/tests on target environments when code changes and </a:t>
            </a:r>
          </a:p>
          <a:p>
            <a:pPr>
              <a:defRPr sz="2500"/>
            </a:pPr>
            <a:r>
              <a:rPr lang="en-US" sz="2000" dirty="0"/>
              <a:t>ideally tests on proposed merge product without finalizing merge.</a:t>
            </a:r>
          </a:p>
        </p:txBody>
      </p:sp>
    </p:spTree>
    <p:extLst>
      <p:ext uri="{BB962C8B-B14F-4D97-AF65-F5344CB8AC3E}">
        <p14:creationId xmlns:p14="http://schemas.microsoft.com/office/powerpoint/2010/main" val="9576530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E5C94-E063-3D4E-9267-6CAA1F8BA151}"/>
              </a:ext>
            </a:extLst>
          </p:cNvPr>
          <p:cNvSpPr>
            <a:spLocks noGrp="1"/>
          </p:cNvSpPr>
          <p:nvPr>
            <p:ph type="title"/>
          </p:nvPr>
        </p:nvSpPr>
        <p:spPr/>
        <p:txBody>
          <a:bodyPr/>
          <a:lstStyle/>
          <a:p>
            <a:r>
              <a:rPr lang="en-US" dirty="0"/>
              <a:t>Continuous integration (CI)</a:t>
            </a:r>
          </a:p>
        </p:txBody>
      </p:sp>
      <p:sp>
        <p:nvSpPr>
          <p:cNvPr id="3" name="Content Placeholder 2">
            <a:extLst>
              <a:ext uri="{FF2B5EF4-FFF2-40B4-BE49-F238E27FC236}">
                <a16:creationId xmlns:a16="http://schemas.microsoft.com/office/drawing/2014/main" id="{29E075A8-E2BC-3F40-AB77-9B45A257811C}"/>
              </a:ext>
            </a:extLst>
          </p:cNvPr>
          <p:cNvSpPr>
            <a:spLocks noGrp="1"/>
          </p:cNvSpPr>
          <p:nvPr>
            <p:ph idx="1"/>
          </p:nvPr>
        </p:nvSpPr>
        <p:spPr/>
        <p:txBody>
          <a:bodyPr/>
          <a:lstStyle/>
          <a:p>
            <a:r>
              <a:rPr lang="en-US" dirty="0"/>
              <a:t>Has existed for some time and interest is growing</a:t>
            </a:r>
          </a:p>
          <a:p>
            <a:r>
              <a:rPr lang="en-US" dirty="0"/>
              <a:t>ECP working with Travis CI to adapt for HPC machines</a:t>
            </a:r>
          </a:p>
          <a:p>
            <a:pPr marL="230192" indent="-230192">
              <a:buClr>
                <a:srgbClr val="000000"/>
              </a:buClr>
              <a:buSzPct val="100000"/>
              <a:buFont typeface="Arial"/>
              <a:buChar char="•"/>
              <a:defRPr sz="2400"/>
            </a:pPr>
            <a:r>
              <a:rPr lang="en-US" dirty="0"/>
              <a:t>Setup, maintenance, and monitoring required</a:t>
            </a:r>
          </a:p>
          <a:p>
            <a:pPr marL="230192" indent="-230192">
              <a:buClr>
                <a:srgbClr val="000000"/>
              </a:buClr>
              <a:buSzPct val="100000"/>
              <a:buFont typeface="Arial"/>
              <a:buChar char="•"/>
              <a:defRPr sz="2400"/>
            </a:pPr>
            <a:r>
              <a:rPr lang="en-US" dirty="0"/>
              <a:t>Prerequisites</a:t>
            </a:r>
          </a:p>
          <a:p>
            <a:pPr marL="688980" lvl="1" indent="-342900">
              <a:buClr>
                <a:srgbClr val="000000"/>
              </a:buClr>
              <a:buSzPct val="100000"/>
              <a:buFont typeface="Courier New"/>
              <a:buChar char="o"/>
              <a:defRPr sz="2100"/>
            </a:pPr>
            <a:r>
              <a:rPr lang="en-US" dirty="0"/>
              <a:t>A reasonably automated build system</a:t>
            </a:r>
          </a:p>
          <a:p>
            <a:pPr marL="688980" lvl="1" indent="-342900">
              <a:buClr>
                <a:srgbClr val="000000"/>
              </a:buClr>
              <a:buSzPct val="100000"/>
              <a:buFont typeface="Courier New"/>
              <a:buChar char="o"/>
              <a:defRPr sz="2100"/>
            </a:pPr>
            <a:r>
              <a:rPr lang="en-US" dirty="0"/>
              <a:t>An automated test system with significant test coverage &amp; useful feedback</a:t>
            </a:r>
          </a:p>
          <a:p>
            <a:pPr marL="688980" lvl="1" indent="-342900">
              <a:buClr>
                <a:srgbClr val="000000"/>
              </a:buClr>
              <a:buSzPct val="100000"/>
              <a:buFont typeface="Courier New"/>
              <a:buChar char="o"/>
              <a:defRPr sz="2100"/>
            </a:pPr>
            <a:r>
              <a:rPr lang="en-US" dirty="0"/>
              <a:t>Builds/tests must finish in reasonable about of time</a:t>
            </a:r>
          </a:p>
          <a:p>
            <a:pPr marL="688980" lvl="1" indent="-342900">
              <a:buClr>
                <a:srgbClr val="000000"/>
              </a:buClr>
              <a:buSzPct val="100000"/>
              <a:buFont typeface="Courier New"/>
              <a:buChar char="o"/>
              <a:defRPr sz="2100"/>
            </a:pPr>
            <a:r>
              <a:rPr lang="en-US" dirty="0"/>
              <a:t>Ability to bundle subset of tests</a:t>
            </a:r>
          </a:p>
          <a:p>
            <a:pPr marL="0" indent="0">
              <a:buNone/>
            </a:pPr>
            <a:endParaRPr lang="en-US" dirty="0"/>
          </a:p>
          <a:p>
            <a:endParaRPr lang="en-US" dirty="0"/>
          </a:p>
        </p:txBody>
      </p:sp>
    </p:spTree>
    <p:extLst>
      <p:ext uri="{BB962C8B-B14F-4D97-AF65-F5344CB8AC3E}">
        <p14:creationId xmlns:p14="http://schemas.microsoft.com/office/powerpoint/2010/main" val="14846824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1BD53-2594-D945-8BB2-0364EB69D9C2}"/>
              </a:ext>
            </a:extLst>
          </p:cNvPr>
          <p:cNvSpPr>
            <a:spLocks noGrp="1"/>
          </p:cNvSpPr>
          <p:nvPr>
            <p:ph type="title"/>
          </p:nvPr>
        </p:nvSpPr>
        <p:spPr/>
        <p:txBody>
          <a:bodyPr/>
          <a:lstStyle/>
          <a:p>
            <a:r>
              <a:rPr lang="en-US" dirty="0"/>
              <a:t>Cloud-based CI</a:t>
            </a:r>
          </a:p>
        </p:txBody>
      </p:sp>
      <p:sp>
        <p:nvSpPr>
          <p:cNvPr id="3" name="Content Placeholder 2">
            <a:extLst>
              <a:ext uri="{FF2B5EF4-FFF2-40B4-BE49-F238E27FC236}">
                <a16:creationId xmlns:a16="http://schemas.microsoft.com/office/drawing/2014/main" id="{4F34A365-829D-784C-82C6-21646D5D7ED2}"/>
              </a:ext>
            </a:extLst>
          </p:cNvPr>
          <p:cNvSpPr>
            <a:spLocks noGrp="1"/>
          </p:cNvSpPr>
          <p:nvPr>
            <p:ph idx="1"/>
          </p:nvPr>
        </p:nvSpPr>
        <p:spPr>
          <a:xfrm>
            <a:off x="365760" y="1052748"/>
            <a:ext cx="11369809" cy="4047778"/>
          </a:xfrm>
        </p:spPr>
        <p:txBody>
          <a:bodyPr/>
          <a:lstStyle/>
          <a:p>
            <a:pPr marL="227890" indent="-227890" defTabSz="905255">
              <a:lnSpc>
                <a:spcPct val="81000"/>
              </a:lnSpc>
              <a:spcBef>
                <a:spcPts val="1300"/>
              </a:spcBef>
              <a:defRPr sz="2475"/>
            </a:pPr>
            <a:r>
              <a:rPr lang="en-US" dirty="0"/>
              <a:t>Linked to VCS hosts</a:t>
            </a:r>
          </a:p>
          <a:p>
            <a:pPr marL="685519" lvl="1" indent="-342900" defTabSz="905255">
              <a:lnSpc>
                <a:spcPct val="81000"/>
              </a:lnSpc>
              <a:spcBef>
                <a:spcPts val="1300"/>
              </a:spcBef>
              <a:buFont typeface="Courier New"/>
              <a:buChar char="o"/>
              <a:defRPr sz="2475"/>
            </a:pPr>
            <a:r>
              <a:rPr lang="en-US" dirty="0"/>
              <a:t>GitHub &amp; Travis CI</a:t>
            </a:r>
          </a:p>
          <a:p>
            <a:pPr marL="685519" lvl="1" indent="-342900" defTabSz="905255">
              <a:lnSpc>
                <a:spcPct val="81000"/>
              </a:lnSpc>
              <a:spcBef>
                <a:spcPts val="1300"/>
              </a:spcBef>
              <a:buFont typeface="Courier New"/>
              <a:buChar char="o"/>
              <a:defRPr sz="2475"/>
            </a:pPr>
            <a:r>
              <a:rPr lang="en-US" dirty="0"/>
              <a:t>GitLab CI</a:t>
            </a:r>
          </a:p>
          <a:p>
            <a:pPr marL="685519" lvl="1" indent="-342900" defTabSz="905255">
              <a:lnSpc>
                <a:spcPct val="81000"/>
              </a:lnSpc>
              <a:spcBef>
                <a:spcPts val="1300"/>
              </a:spcBef>
              <a:buFont typeface="Courier New"/>
              <a:buChar char="o"/>
              <a:defRPr sz="2475"/>
            </a:pPr>
            <a:r>
              <a:rPr lang="en-US" dirty="0" err="1"/>
              <a:t>BitBucket</a:t>
            </a:r>
            <a:r>
              <a:rPr lang="en-US" dirty="0"/>
              <a:t> Pipelines</a:t>
            </a:r>
          </a:p>
          <a:p>
            <a:pPr marL="227890" indent="-227890" defTabSz="905255">
              <a:lnSpc>
                <a:spcPct val="81000"/>
              </a:lnSpc>
              <a:spcBef>
                <a:spcPts val="1300"/>
              </a:spcBef>
              <a:defRPr sz="2475"/>
            </a:pPr>
            <a:r>
              <a:rPr lang="en-US" dirty="0"/>
              <a:t>Automated builds/tests triggered </a:t>
            </a:r>
            <a:r>
              <a:rPr lang="en-US" i="1" dirty="0"/>
              <a:t>via</a:t>
            </a:r>
            <a:r>
              <a:rPr lang="en-US" dirty="0"/>
              <a:t> pushes and pull requests</a:t>
            </a:r>
          </a:p>
          <a:p>
            <a:pPr marL="227890" indent="-227890" defTabSz="905255">
              <a:lnSpc>
                <a:spcPct val="81000"/>
              </a:lnSpc>
              <a:spcBef>
                <a:spcPts val="1300"/>
              </a:spcBef>
              <a:defRPr sz="2475"/>
            </a:pPr>
            <a:r>
              <a:rPr lang="en-US" dirty="0"/>
              <a:t>Builds/tests can be run on cloud systems</a:t>
            </a:r>
          </a:p>
          <a:p>
            <a:pPr marL="227890" indent="-227890" defTabSz="905255">
              <a:lnSpc>
                <a:spcPct val="81000"/>
              </a:lnSpc>
              <a:spcBef>
                <a:spcPts val="1300"/>
              </a:spcBef>
              <a:defRPr sz="2475"/>
            </a:pPr>
            <a:r>
              <a:rPr lang="en-US" dirty="0"/>
              <a:t>Test results are reported in repository’s web interface</a:t>
            </a:r>
          </a:p>
          <a:p>
            <a:pPr marL="227890" indent="-227890" defTabSz="905255">
              <a:lnSpc>
                <a:spcPct val="81000"/>
              </a:lnSpc>
              <a:spcBef>
                <a:spcPts val="1300"/>
              </a:spcBef>
              <a:defRPr sz="2475"/>
            </a:pPr>
            <a:r>
              <a:rPr lang="en-US" dirty="0"/>
              <a:t>Can trigger code coverage analysis &amp; documentation build</a:t>
            </a:r>
          </a:p>
          <a:p>
            <a:pPr marL="227890" indent="-227890" defTabSz="905255">
              <a:lnSpc>
                <a:spcPct val="81000"/>
              </a:lnSpc>
              <a:spcBef>
                <a:spcPts val="1300"/>
              </a:spcBef>
              <a:defRPr sz="2475"/>
            </a:pPr>
            <a:r>
              <a:rPr lang="en-US" dirty="0"/>
              <a:t>Run tests on different environments</a:t>
            </a:r>
          </a:p>
          <a:p>
            <a:pPr marL="0" indent="0" defTabSz="905255">
              <a:lnSpc>
                <a:spcPct val="81000"/>
              </a:lnSpc>
              <a:spcBef>
                <a:spcPts val="1300"/>
              </a:spcBef>
              <a:buNone/>
              <a:defRPr sz="2475"/>
            </a:pPr>
            <a:endParaRPr lang="en-US" dirty="0"/>
          </a:p>
          <a:p>
            <a:endParaRPr lang="en-US" dirty="0"/>
          </a:p>
        </p:txBody>
      </p:sp>
    </p:spTree>
    <p:extLst>
      <p:ext uri="{BB962C8B-B14F-4D97-AF65-F5344CB8AC3E}">
        <p14:creationId xmlns:p14="http://schemas.microsoft.com/office/powerpoint/2010/main" val="39923686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FCDBC9-2B73-E140-861E-E09668DDA71E}"/>
              </a:ext>
            </a:extLst>
          </p:cNvPr>
          <p:cNvSpPr>
            <a:spLocks noGrp="1"/>
          </p:cNvSpPr>
          <p:nvPr>
            <p:ph type="title"/>
          </p:nvPr>
        </p:nvSpPr>
        <p:spPr/>
        <p:txBody>
          <a:bodyPr/>
          <a:lstStyle/>
          <a:p>
            <a:r>
              <a:rPr lang="en-US" dirty="0"/>
              <a:t>View of toy repository</a:t>
            </a:r>
          </a:p>
        </p:txBody>
      </p:sp>
      <p:sp>
        <p:nvSpPr>
          <p:cNvPr id="3" name="Content Placeholder 2">
            <a:extLst>
              <a:ext uri="{FF2B5EF4-FFF2-40B4-BE49-F238E27FC236}">
                <a16:creationId xmlns:a16="http://schemas.microsoft.com/office/drawing/2014/main" id="{D5F79417-E80B-7C41-B5E7-90C96B8EF95E}"/>
              </a:ext>
            </a:extLst>
          </p:cNvPr>
          <p:cNvSpPr>
            <a:spLocks noGrp="1"/>
          </p:cNvSpPr>
          <p:nvPr>
            <p:ph idx="1"/>
          </p:nvPr>
        </p:nvSpPr>
        <p:spPr>
          <a:xfrm>
            <a:off x="365760" y="988060"/>
            <a:ext cx="11369809" cy="510540"/>
          </a:xfrm>
        </p:spPr>
        <p:txBody>
          <a:bodyPr/>
          <a:lstStyle/>
          <a:p>
            <a:pPr marL="0" indent="0" algn="ctr">
              <a:buNone/>
            </a:pPr>
            <a:r>
              <a:rPr lang="en-US" u="sng" dirty="0">
                <a:solidFill>
                  <a:srgbClr val="A03123"/>
                </a:solidFill>
                <a:uFill>
                  <a:solidFill>
                    <a:srgbClr val="A03123"/>
                  </a:solidFill>
                </a:uFill>
                <a:hlinkClick r:id="rId3"/>
              </a:rPr>
              <a:t>https://github.com/jrdoneal/infrastructure</a:t>
            </a:r>
          </a:p>
          <a:p>
            <a:endParaRPr lang="en-US" dirty="0"/>
          </a:p>
        </p:txBody>
      </p:sp>
      <p:pic>
        <p:nvPicPr>
          <p:cNvPr id="4" name="RepoRoot.png" descr="RepoRoot.png">
            <a:extLst>
              <a:ext uri="{FF2B5EF4-FFF2-40B4-BE49-F238E27FC236}">
                <a16:creationId xmlns:a16="http://schemas.microsoft.com/office/drawing/2014/main" id="{D2D950E6-88FE-5044-A4BC-E604007B6991}"/>
              </a:ext>
            </a:extLst>
          </p:cNvPr>
          <p:cNvPicPr>
            <a:picLocks noChangeAspect="1"/>
          </p:cNvPicPr>
          <p:nvPr/>
        </p:nvPicPr>
        <p:blipFill>
          <a:blip r:embed="rId4">
            <a:extLst/>
          </a:blip>
          <a:stretch>
            <a:fillRect/>
          </a:stretch>
        </p:blipFill>
        <p:spPr>
          <a:xfrm>
            <a:off x="2299455" y="1971863"/>
            <a:ext cx="3217235" cy="3016157"/>
          </a:xfrm>
          <a:prstGeom prst="rect">
            <a:avLst/>
          </a:prstGeom>
          <a:ln w="12700">
            <a:miter lim="400000"/>
          </a:ln>
        </p:spPr>
      </p:pic>
      <p:sp>
        <p:nvSpPr>
          <p:cNvPr id="5" name="Repository Root">
            <a:extLst>
              <a:ext uri="{FF2B5EF4-FFF2-40B4-BE49-F238E27FC236}">
                <a16:creationId xmlns:a16="http://schemas.microsoft.com/office/drawing/2014/main" id="{D40D0E90-1F88-0C40-B38F-2773463D9320}"/>
              </a:ext>
            </a:extLst>
          </p:cNvPr>
          <p:cNvSpPr txBox="1"/>
          <p:nvPr/>
        </p:nvSpPr>
        <p:spPr>
          <a:xfrm>
            <a:off x="2292215" y="1568799"/>
            <a:ext cx="1743185" cy="350662"/>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r>
              <a:rPr dirty="0"/>
              <a:t>Repository Root</a:t>
            </a:r>
          </a:p>
        </p:txBody>
      </p:sp>
      <p:pic>
        <p:nvPicPr>
          <p:cNvPr id="6" name="TestResults.png" descr="TestResults.png">
            <a:extLst>
              <a:ext uri="{FF2B5EF4-FFF2-40B4-BE49-F238E27FC236}">
                <a16:creationId xmlns:a16="http://schemas.microsoft.com/office/drawing/2014/main" id="{A39AFB21-9A0D-EE46-BB03-1A7808F92B8D}"/>
              </a:ext>
            </a:extLst>
          </p:cNvPr>
          <p:cNvPicPr>
            <a:picLocks noChangeAspect="1"/>
          </p:cNvPicPr>
          <p:nvPr/>
        </p:nvPicPr>
        <p:blipFill>
          <a:blip r:embed="rId5">
            <a:extLst/>
          </a:blip>
          <a:stretch>
            <a:fillRect/>
          </a:stretch>
        </p:blipFill>
        <p:spPr>
          <a:xfrm>
            <a:off x="5576057" y="4669526"/>
            <a:ext cx="4709621" cy="1354736"/>
          </a:xfrm>
          <a:prstGeom prst="rect">
            <a:avLst/>
          </a:prstGeom>
          <a:ln w="12700">
            <a:miter lim="400000"/>
          </a:ln>
        </p:spPr>
      </p:pic>
      <p:sp>
        <p:nvSpPr>
          <p:cNvPr id="7" name="Updated automatically">
            <a:extLst>
              <a:ext uri="{FF2B5EF4-FFF2-40B4-BE49-F238E27FC236}">
                <a16:creationId xmlns:a16="http://schemas.microsoft.com/office/drawing/2014/main" id="{4B018DB0-7D55-544A-86B8-C23D35D75B97}"/>
              </a:ext>
            </a:extLst>
          </p:cNvPr>
          <p:cNvSpPr txBox="1"/>
          <p:nvPr/>
        </p:nvSpPr>
        <p:spPr>
          <a:xfrm>
            <a:off x="2117438" y="5533621"/>
            <a:ext cx="2366031" cy="350662"/>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r>
              <a:rPr dirty="0"/>
              <a:t>Updated automatically</a:t>
            </a:r>
          </a:p>
        </p:txBody>
      </p:sp>
      <p:sp>
        <p:nvSpPr>
          <p:cNvPr id="8" name="Line">
            <a:extLst>
              <a:ext uri="{FF2B5EF4-FFF2-40B4-BE49-F238E27FC236}">
                <a16:creationId xmlns:a16="http://schemas.microsoft.com/office/drawing/2014/main" id="{B2B7B7F3-B7B3-8346-8797-FF89F40B759C}"/>
              </a:ext>
            </a:extLst>
          </p:cNvPr>
          <p:cNvSpPr/>
          <p:nvPr/>
        </p:nvSpPr>
        <p:spPr>
          <a:xfrm flipH="1" flipV="1">
            <a:off x="2922039" y="4904609"/>
            <a:ext cx="252971" cy="645269"/>
          </a:xfrm>
          <a:prstGeom prst="line">
            <a:avLst/>
          </a:prstGeom>
          <a:ln w="25400">
            <a:solidFill>
              <a:schemeClr val="accent1"/>
            </a:solidFill>
            <a:tailEnd type="triangle"/>
          </a:ln>
          <a:effectLst>
            <a:outerShdw blurRad="38100" dist="20000" dir="5400000" rotWithShape="0">
              <a:srgbClr val="000000">
                <a:alpha val="38000"/>
              </a:srgbClr>
            </a:outerShdw>
          </a:effectLst>
        </p:spPr>
        <p:txBody>
          <a:bodyPr lIns="45719" rIns="45719"/>
          <a:lstStyle/>
          <a:p>
            <a:endParaRPr/>
          </a:p>
        </p:txBody>
      </p:sp>
      <p:sp>
        <p:nvSpPr>
          <p:cNvPr id="9" name="Line">
            <a:extLst>
              <a:ext uri="{FF2B5EF4-FFF2-40B4-BE49-F238E27FC236}">
                <a16:creationId xmlns:a16="http://schemas.microsoft.com/office/drawing/2014/main" id="{7C8B0744-5AA8-1E4E-8283-F579D2B273AE}"/>
              </a:ext>
            </a:extLst>
          </p:cNvPr>
          <p:cNvSpPr/>
          <p:nvPr/>
        </p:nvSpPr>
        <p:spPr>
          <a:xfrm flipV="1">
            <a:off x="3386184" y="4918821"/>
            <a:ext cx="232938" cy="620011"/>
          </a:xfrm>
          <a:prstGeom prst="line">
            <a:avLst/>
          </a:prstGeom>
          <a:ln w="25400">
            <a:solidFill>
              <a:schemeClr val="accent1"/>
            </a:solidFill>
            <a:tailEnd type="triangle"/>
          </a:ln>
          <a:effectLst>
            <a:outerShdw blurRad="38100" dist="20000" dir="5400000" rotWithShape="0">
              <a:srgbClr val="000000">
                <a:alpha val="38000"/>
              </a:srgbClr>
            </a:outerShdw>
          </a:effectLst>
        </p:spPr>
        <p:txBody>
          <a:bodyPr lIns="45719" rIns="45719"/>
          <a:lstStyle/>
          <a:p>
            <a:endParaRPr/>
          </a:p>
        </p:txBody>
      </p:sp>
      <p:sp>
        <p:nvSpPr>
          <p:cNvPr id="10" name="Line">
            <a:extLst>
              <a:ext uri="{FF2B5EF4-FFF2-40B4-BE49-F238E27FC236}">
                <a16:creationId xmlns:a16="http://schemas.microsoft.com/office/drawing/2014/main" id="{12F539AF-AD75-A048-87EC-088E0C593E91}"/>
              </a:ext>
            </a:extLst>
          </p:cNvPr>
          <p:cNvSpPr/>
          <p:nvPr/>
        </p:nvSpPr>
        <p:spPr>
          <a:xfrm flipH="1">
            <a:off x="3129894" y="1849884"/>
            <a:ext cx="3433663" cy="1021482"/>
          </a:xfrm>
          <a:prstGeom prst="line">
            <a:avLst/>
          </a:prstGeom>
          <a:ln w="25400">
            <a:solidFill>
              <a:schemeClr val="accent1"/>
            </a:solidFill>
            <a:tailEnd type="triangle"/>
          </a:ln>
          <a:effectLst>
            <a:outerShdw blurRad="38100" dist="20000" dir="5400000" rotWithShape="0">
              <a:srgbClr val="000000">
                <a:alpha val="38000"/>
              </a:srgbClr>
            </a:outerShdw>
          </a:effectLst>
        </p:spPr>
        <p:txBody>
          <a:bodyPr lIns="45719" rIns="45719"/>
          <a:lstStyle/>
          <a:p>
            <a:endParaRPr/>
          </a:p>
        </p:txBody>
      </p:sp>
      <p:sp>
        <p:nvSpPr>
          <p:cNvPr id="11" name="Results of CI Actions">
            <a:extLst>
              <a:ext uri="{FF2B5EF4-FFF2-40B4-BE49-F238E27FC236}">
                <a16:creationId xmlns:a16="http://schemas.microsoft.com/office/drawing/2014/main" id="{B4DEA196-BC3C-EE43-891B-049989256655}"/>
              </a:ext>
            </a:extLst>
          </p:cNvPr>
          <p:cNvSpPr txBox="1"/>
          <p:nvPr/>
        </p:nvSpPr>
        <p:spPr>
          <a:xfrm>
            <a:off x="6743262" y="4357964"/>
            <a:ext cx="2213222" cy="350662"/>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r>
              <a:rPr dirty="0"/>
              <a:t>Results of CI Actions</a:t>
            </a:r>
          </a:p>
        </p:txBody>
      </p:sp>
      <p:pic>
        <p:nvPicPr>
          <p:cNvPr id="12" name="travis_yaml.png" descr="travis_yaml.png">
            <a:extLst>
              <a:ext uri="{FF2B5EF4-FFF2-40B4-BE49-F238E27FC236}">
                <a16:creationId xmlns:a16="http://schemas.microsoft.com/office/drawing/2014/main" id="{948B96FE-E40F-5C46-A24A-D5B6B4B83E62}"/>
              </a:ext>
            </a:extLst>
          </p:cNvPr>
          <p:cNvPicPr>
            <a:picLocks noChangeAspect="1"/>
          </p:cNvPicPr>
          <p:nvPr/>
        </p:nvPicPr>
        <p:blipFill>
          <a:blip r:embed="rId6">
            <a:extLst/>
          </a:blip>
          <a:stretch>
            <a:fillRect/>
          </a:stretch>
        </p:blipFill>
        <p:spPr>
          <a:xfrm>
            <a:off x="6551456" y="1971863"/>
            <a:ext cx="2520634" cy="1823101"/>
          </a:xfrm>
          <a:prstGeom prst="rect">
            <a:avLst/>
          </a:prstGeom>
          <a:ln w="12700">
            <a:miter lim="400000"/>
          </a:ln>
        </p:spPr>
      </p:pic>
      <p:sp>
        <p:nvSpPr>
          <p:cNvPr id="13" name="Sample .travis.yml">
            <a:extLst>
              <a:ext uri="{FF2B5EF4-FFF2-40B4-BE49-F238E27FC236}">
                <a16:creationId xmlns:a16="http://schemas.microsoft.com/office/drawing/2014/main" id="{B5772675-DB6F-2F41-B714-CB29DEE1CF5E}"/>
              </a:ext>
            </a:extLst>
          </p:cNvPr>
          <p:cNvSpPr txBox="1"/>
          <p:nvPr/>
        </p:nvSpPr>
        <p:spPr>
          <a:xfrm>
            <a:off x="6583000" y="1639620"/>
            <a:ext cx="1971451" cy="350663"/>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r>
              <a:rPr dirty="0"/>
              <a:t>Sample .travis.yml</a:t>
            </a:r>
          </a:p>
        </p:txBody>
      </p:sp>
    </p:spTree>
    <p:extLst>
      <p:ext uri="{BB962C8B-B14F-4D97-AF65-F5344CB8AC3E}">
        <p14:creationId xmlns:p14="http://schemas.microsoft.com/office/powerpoint/2010/main" val="17542551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918B0F-8E31-AD47-A225-D56EFEF83DEA}"/>
              </a:ext>
            </a:extLst>
          </p:cNvPr>
          <p:cNvSpPr>
            <a:spLocks noGrp="1"/>
          </p:cNvSpPr>
          <p:nvPr>
            <p:ph type="title"/>
          </p:nvPr>
        </p:nvSpPr>
        <p:spPr/>
        <p:txBody>
          <a:bodyPr/>
          <a:lstStyle/>
          <a:p>
            <a:r>
              <a:rPr lang="en-US" dirty="0"/>
              <a:t>Putting it all together</a:t>
            </a:r>
          </a:p>
        </p:txBody>
      </p:sp>
      <p:sp>
        <p:nvSpPr>
          <p:cNvPr id="3" name="Content Placeholder 2">
            <a:extLst>
              <a:ext uri="{FF2B5EF4-FFF2-40B4-BE49-F238E27FC236}">
                <a16:creationId xmlns:a16="http://schemas.microsoft.com/office/drawing/2014/main" id="{820EBDFF-E38D-EB49-A01A-007AEE2418F0}"/>
              </a:ext>
            </a:extLst>
          </p:cNvPr>
          <p:cNvSpPr>
            <a:spLocks noGrp="1"/>
          </p:cNvSpPr>
          <p:nvPr>
            <p:ph idx="1"/>
          </p:nvPr>
        </p:nvSpPr>
        <p:spPr>
          <a:xfrm>
            <a:off x="365760" y="1178560"/>
            <a:ext cx="11369809" cy="497840"/>
          </a:xfrm>
        </p:spPr>
        <p:txBody>
          <a:bodyPr/>
          <a:lstStyle/>
          <a:p>
            <a:pPr marL="0" indent="0">
              <a:buNone/>
            </a:pPr>
            <a:r>
              <a:rPr lang="en-US" dirty="0"/>
              <a:t>Toy CI Workflow</a:t>
            </a:r>
          </a:p>
          <a:p>
            <a:endParaRPr lang="en-US" dirty="0"/>
          </a:p>
        </p:txBody>
      </p:sp>
      <p:pic>
        <p:nvPicPr>
          <p:cNvPr id="4" name="Picture 3" descr="RefactorCIFlowChart_v1.pdf">
            <a:extLst>
              <a:ext uri="{FF2B5EF4-FFF2-40B4-BE49-F238E27FC236}">
                <a16:creationId xmlns:a16="http://schemas.microsoft.com/office/drawing/2014/main" id="{54012F6D-717D-F140-8BDD-E0606F91622D}"/>
              </a:ext>
            </a:extLst>
          </p:cNvPr>
          <p:cNvPicPr>
            <a:picLocks noChangeAspect="1"/>
          </p:cNvPicPr>
          <p:nvPr/>
        </p:nvPicPr>
        <p:blipFill rotWithShape="1">
          <a:blip r:embed="rId3">
            <a:extLst>
              <a:ext uri="{28A0092B-C50C-407E-A947-70E740481C1C}">
                <a14:useLocalDpi xmlns:a14="http://schemas.microsoft.com/office/drawing/2010/main" val="0"/>
              </a:ext>
            </a:extLst>
          </a:blip>
          <a:srcRect l="26241" r="26308"/>
          <a:stretch/>
        </p:blipFill>
        <p:spPr>
          <a:xfrm rot="16200000">
            <a:off x="3646453" y="-1375325"/>
            <a:ext cx="3743233" cy="10208818"/>
          </a:xfrm>
          <a:prstGeom prst="rect">
            <a:avLst/>
          </a:prstGeom>
        </p:spPr>
      </p:pic>
    </p:spTree>
    <p:extLst>
      <p:ext uri="{BB962C8B-B14F-4D97-AF65-F5344CB8AC3E}">
        <p14:creationId xmlns:p14="http://schemas.microsoft.com/office/powerpoint/2010/main" val="17498797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699172B-778A-2947-9C4B-DBBD6A70A1D0}"/>
              </a:ext>
            </a:extLst>
          </p:cNvPr>
          <p:cNvSpPr>
            <a:spLocks noGrp="1"/>
          </p:cNvSpPr>
          <p:nvPr>
            <p:ph type="ctrTitle"/>
          </p:nvPr>
        </p:nvSpPr>
        <p:spPr>
          <a:xfrm>
            <a:off x="3177633" y="503144"/>
            <a:ext cx="8292316" cy="594136"/>
          </a:xfrm>
        </p:spPr>
        <p:txBody>
          <a:bodyPr/>
          <a:lstStyle/>
          <a:p>
            <a:r>
              <a:rPr lang="en-US" dirty="0"/>
              <a:t>Other resources</a:t>
            </a:r>
          </a:p>
        </p:txBody>
      </p:sp>
      <p:sp>
        <p:nvSpPr>
          <p:cNvPr id="5" name="Rectangle 4">
            <a:extLst>
              <a:ext uri="{FF2B5EF4-FFF2-40B4-BE49-F238E27FC236}">
                <a16:creationId xmlns:a16="http://schemas.microsoft.com/office/drawing/2014/main" id="{070ADB8E-B746-0E4A-AE46-0B7B889565C4}"/>
              </a:ext>
            </a:extLst>
          </p:cNvPr>
          <p:cNvSpPr/>
          <p:nvPr/>
        </p:nvSpPr>
        <p:spPr>
          <a:xfrm>
            <a:off x="3276600" y="1600200"/>
            <a:ext cx="8077200" cy="4183838"/>
          </a:xfrm>
          <a:prstGeom prst="rect">
            <a:avLst/>
          </a:prstGeom>
        </p:spPr>
        <p:txBody>
          <a:bodyPr wrap="square">
            <a:noAutofit/>
          </a:bodyPr>
          <a:lstStyle/>
          <a:p>
            <a:pPr marL="0" indent="0">
              <a:lnSpc>
                <a:spcPct val="81000"/>
              </a:lnSpc>
              <a:spcBef>
                <a:spcPts val="0"/>
              </a:spcBef>
              <a:buSzTx/>
              <a:buNone/>
              <a:defRPr sz="1500" b="1"/>
            </a:pPr>
            <a:r>
              <a:rPr lang="en-US" dirty="0"/>
              <a:t>Software testing levels and definitions:</a:t>
            </a:r>
            <a:endParaRPr lang="en-US" sz="4000" dirty="0"/>
          </a:p>
          <a:p>
            <a:pPr marL="0" indent="0">
              <a:lnSpc>
                <a:spcPct val="81000"/>
              </a:lnSpc>
              <a:spcBef>
                <a:spcPts val="0"/>
              </a:spcBef>
              <a:buSzTx/>
              <a:buNone/>
              <a:defRPr sz="1500"/>
            </a:pPr>
            <a:r>
              <a:rPr lang="en-US" dirty="0"/>
              <a:t>http://</a:t>
            </a:r>
            <a:r>
              <a:rPr lang="en-US" dirty="0" err="1"/>
              <a:t>www.tutorialspoint.com</a:t>
            </a:r>
            <a:r>
              <a:rPr lang="en-US" dirty="0"/>
              <a:t>/</a:t>
            </a:r>
            <a:r>
              <a:rPr lang="en-US" dirty="0" err="1"/>
              <a:t>software_testing</a:t>
            </a:r>
            <a:r>
              <a:rPr lang="en-US" dirty="0"/>
              <a:t>/</a:t>
            </a:r>
            <a:r>
              <a:rPr lang="en-US" dirty="0" err="1"/>
              <a:t>software_testing_levels.htm</a:t>
            </a:r>
            <a:r>
              <a:rPr lang="en-US" dirty="0"/>
              <a:t> </a:t>
            </a:r>
            <a:endParaRPr lang="en-US" sz="4000" dirty="0"/>
          </a:p>
          <a:p>
            <a:pPr marL="0" indent="0">
              <a:lnSpc>
                <a:spcPct val="81000"/>
              </a:lnSpc>
              <a:spcBef>
                <a:spcPts val="0"/>
              </a:spcBef>
              <a:buSzTx/>
              <a:buNone/>
              <a:defRPr sz="1800" b="1"/>
            </a:pPr>
            <a:endParaRPr lang="en-US" sz="1400" dirty="0"/>
          </a:p>
          <a:p>
            <a:r>
              <a:rPr lang="en-US" sz="1400" b="1" dirty="0"/>
              <a:t>Working Effectively with Legacy Code</a:t>
            </a:r>
            <a:r>
              <a:rPr lang="en-US" sz="1400" dirty="0"/>
              <a:t>, Michael Feathers.  The legacy software change algorithm described in this book is very straight-forward and powerful for anyone working on a code that has insufficient testing.</a:t>
            </a:r>
          </a:p>
          <a:p>
            <a:pPr marL="0" indent="0">
              <a:lnSpc>
                <a:spcPct val="81000"/>
              </a:lnSpc>
              <a:spcBef>
                <a:spcPts val="0"/>
              </a:spcBef>
              <a:buSzTx/>
              <a:buNone/>
              <a:defRPr sz="1800"/>
            </a:pPr>
            <a:endParaRPr lang="en-US" sz="1400" dirty="0"/>
          </a:p>
          <a:p>
            <a:pPr>
              <a:lnSpc>
                <a:spcPct val="81000"/>
              </a:lnSpc>
              <a:spcBef>
                <a:spcPts val="0"/>
              </a:spcBef>
              <a:defRPr sz="1800"/>
            </a:pPr>
            <a:r>
              <a:rPr lang="en-US" sz="1400" b="1" dirty="0"/>
              <a:t>Code Complete</a:t>
            </a:r>
            <a:r>
              <a:rPr lang="en-US" sz="1400" dirty="0"/>
              <a:t>, Steve McConnell.  Includes testing advice.</a:t>
            </a:r>
          </a:p>
          <a:p>
            <a:pPr marL="0" indent="0">
              <a:lnSpc>
                <a:spcPct val="81000"/>
              </a:lnSpc>
              <a:spcBef>
                <a:spcPts val="0"/>
              </a:spcBef>
              <a:buSzTx/>
              <a:buNone/>
              <a:defRPr sz="1800"/>
            </a:pPr>
            <a:endParaRPr lang="en-US" sz="1400" dirty="0"/>
          </a:p>
          <a:p>
            <a:r>
              <a:rPr lang="en-US" sz="1400" b="1" dirty="0"/>
              <a:t>Software Carpentry</a:t>
            </a:r>
            <a:r>
              <a:rPr lang="en-US" sz="1400" dirty="0"/>
              <a:t>: http://</a:t>
            </a:r>
            <a:r>
              <a:rPr lang="en-US" sz="1400" dirty="0" err="1"/>
              <a:t>katyhuff.github.io</a:t>
            </a:r>
            <a:r>
              <a:rPr lang="en-US" sz="1400" dirty="0"/>
              <a:t>/python-testing/</a:t>
            </a:r>
          </a:p>
          <a:p>
            <a:r>
              <a:rPr lang="en-US" dirty="0"/>
              <a:t> </a:t>
            </a:r>
            <a:endParaRPr lang="en-US" sz="1400" dirty="0"/>
          </a:p>
          <a:p>
            <a:r>
              <a:rPr lang="en-US" sz="1400" b="1" dirty="0"/>
              <a:t>Tutorial from Udacity</a:t>
            </a:r>
            <a:r>
              <a:rPr lang="en-US" sz="1400" dirty="0"/>
              <a:t>: https://</a:t>
            </a:r>
            <a:r>
              <a:rPr lang="en-US" sz="1400" dirty="0" err="1"/>
              <a:t>www.udacity.com</a:t>
            </a:r>
            <a:r>
              <a:rPr lang="en-US" sz="1400" dirty="0"/>
              <a:t>/course/software-testing--cs258</a:t>
            </a:r>
          </a:p>
          <a:p>
            <a:r>
              <a:rPr lang="en-US" dirty="0"/>
              <a:t> </a:t>
            </a:r>
            <a:endParaRPr lang="en-US" sz="1400" dirty="0"/>
          </a:p>
          <a:p>
            <a:pPr marL="0" indent="0">
              <a:lnSpc>
                <a:spcPct val="81000"/>
              </a:lnSpc>
              <a:spcBef>
                <a:spcPts val="0"/>
              </a:spcBef>
              <a:buSzTx/>
              <a:buNone/>
              <a:defRPr sz="1500" b="1"/>
            </a:pPr>
            <a:r>
              <a:rPr lang="en-US" dirty="0"/>
              <a:t>Papers on testing:</a:t>
            </a:r>
            <a:endParaRPr lang="en-US" sz="4000" dirty="0"/>
          </a:p>
          <a:p>
            <a:pPr marL="0" indent="0">
              <a:lnSpc>
                <a:spcPct val="81000"/>
              </a:lnSpc>
              <a:spcBef>
                <a:spcPts val="0"/>
              </a:spcBef>
              <a:buSzTx/>
              <a:buNone/>
              <a:defRPr sz="1500"/>
            </a:pPr>
            <a:r>
              <a:rPr lang="en-US" dirty="0"/>
              <a:t>http://</a:t>
            </a:r>
            <a:r>
              <a:rPr lang="en-US" dirty="0" err="1"/>
              <a:t>www.sciencedirect.com</a:t>
            </a:r>
            <a:r>
              <a:rPr lang="en-US" dirty="0"/>
              <a:t>/science/article/</a:t>
            </a:r>
            <a:r>
              <a:rPr lang="en-US" dirty="0" err="1"/>
              <a:t>pii</a:t>
            </a:r>
            <a:r>
              <a:rPr lang="en-US" dirty="0"/>
              <a:t>/S0950584914001232 </a:t>
            </a:r>
            <a:endParaRPr lang="en-US" sz="4000" dirty="0"/>
          </a:p>
          <a:p>
            <a:pPr marL="0" indent="0">
              <a:lnSpc>
                <a:spcPct val="81000"/>
              </a:lnSpc>
              <a:spcBef>
                <a:spcPts val="0"/>
              </a:spcBef>
              <a:buSzTx/>
              <a:buNone/>
              <a:defRPr sz="1500"/>
            </a:pPr>
            <a:r>
              <a:rPr lang="en-US" dirty="0"/>
              <a:t>https://</a:t>
            </a:r>
            <a:r>
              <a:rPr lang="en-US" dirty="0" err="1"/>
              <a:t>www.researchgate.net</a:t>
            </a:r>
            <a:r>
              <a:rPr lang="en-US" dirty="0"/>
              <a:t>/publication/264697060_Ongoing_verification_of_a_multiphysics_community_code_FLASH </a:t>
            </a:r>
            <a:endParaRPr lang="en-US" sz="4000" dirty="0"/>
          </a:p>
          <a:p>
            <a:pPr marL="0" indent="0">
              <a:lnSpc>
                <a:spcPct val="81000"/>
              </a:lnSpc>
              <a:spcBef>
                <a:spcPts val="0"/>
              </a:spcBef>
              <a:buSzTx/>
              <a:buNone/>
              <a:defRPr sz="1800" b="1"/>
            </a:pPr>
            <a:endParaRPr lang="en-US" sz="1400" dirty="0"/>
          </a:p>
          <a:p>
            <a:pPr marL="0" indent="0">
              <a:lnSpc>
                <a:spcPct val="81000"/>
              </a:lnSpc>
              <a:spcBef>
                <a:spcPts val="0"/>
              </a:spcBef>
              <a:buSzTx/>
              <a:buNone/>
              <a:defRPr sz="1500" b="1"/>
            </a:pPr>
            <a:r>
              <a:rPr lang="en-US" dirty="0"/>
              <a:t>Resources for </a:t>
            </a:r>
            <a:r>
              <a:rPr lang="en-US" dirty="0" err="1"/>
              <a:t>Trilinos</a:t>
            </a:r>
            <a:r>
              <a:rPr lang="en-US" dirty="0"/>
              <a:t> testing:</a:t>
            </a:r>
            <a:endParaRPr lang="en-US" sz="4000" dirty="0"/>
          </a:p>
          <a:p>
            <a:pPr marL="0" indent="0">
              <a:lnSpc>
                <a:spcPct val="81000"/>
              </a:lnSpc>
              <a:spcBef>
                <a:spcPts val="0"/>
              </a:spcBef>
              <a:buSzTx/>
              <a:buNone/>
              <a:defRPr sz="1500"/>
            </a:pPr>
            <a:r>
              <a:rPr lang="en-US" dirty="0" err="1"/>
              <a:t>Trilinos</a:t>
            </a:r>
            <a:r>
              <a:rPr lang="en-US" dirty="0"/>
              <a:t> testing policy: https://</a:t>
            </a:r>
            <a:r>
              <a:rPr lang="en-US" dirty="0" err="1"/>
              <a:t>github.com</a:t>
            </a:r>
            <a:r>
              <a:rPr lang="en-US" dirty="0"/>
              <a:t>/</a:t>
            </a:r>
            <a:r>
              <a:rPr lang="en-US" dirty="0" err="1"/>
              <a:t>trilinos</a:t>
            </a:r>
            <a:r>
              <a:rPr lang="en-US" dirty="0"/>
              <a:t>/</a:t>
            </a:r>
            <a:r>
              <a:rPr lang="en-US" dirty="0" err="1"/>
              <a:t>Trilinos</a:t>
            </a:r>
            <a:r>
              <a:rPr lang="en-US" dirty="0"/>
              <a:t>/wiki/</a:t>
            </a:r>
            <a:r>
              <a:rPr lang="en-US" dirty="0" err="1"/>
              <a:t>Trilinos</a:t>
            </a:r>
            <a:r>
              <a:rPr lang="en-US" dirty="0"/>
              <a:t>-Testing-Policy</a:t>
            </a:r>
            <a:endParaRPr lang="en-US" sz="4000" dirty="0"/>
          </a:p>
          <a:p>
            <a:pPr marL="0" indent="0">
              <a:lnSpc>
                <a:spcPct val="81000"/>
              </a:lnSpc>
              <a:spcBef>
                <a:spcPts val="0"/>
              </a:spcBef>
              <a:buSzTx/>
              <a:buNone/>
              <a:defRPr sz="1500"/>
            </a:pPr>
            <a:r>
              <a:rPr lang="en-US" dirty="0" err="1"/>
              <a:t>Trilinos</a:t>
            </a:r>
            <a:r>
              <a:rPr lang="en-US" dirty="0"/>
              <a:t> test harness: https://</a:t>
            </a:r>
            <a:r>
              <a:rPr lang="en-US" dirty="0" err="1"/>
              <a:t>github.com</a:t>
            </a:r>
            <a:r>
              <a:rPr lang="en-US" dirty="0"/>
              <a:t>/</a:t>
            </a:r>
            <a:r>
              <a:rPr lang="en-US" dirty="0" err="1"/>
              <a:t>trilinos</a:t>
            </a:r>
            <a:r>
              <a:rPr lang="en-US" dirty="0"/>
              <a:t>/</a:t>
            </a:r>
            <a:r>
              <a:rPr lang="en-US" dirty="0" err="1"/>
              <a:t>Trilinos</a:t>
            </a:r>
            <a:r>
              <a:rPr lang="en-US" dirty="0"/>
              <a:t>/wiki/Policies--%7C-Testing</a:t>
            </a:r>
          </a:p>
          <a:p>
            <a:pPr marL="0" indent="0">
              <a:buNone/>
            </a:pPr>
            <a:endParaRPr lang="en-US" dirty="0"/>
          </a:p>
        </p:txBody>
      </p:sp>
    </p:spTree>
    <p:extLst>
      <p:ext uri="{BB962C8B-B14F-4D97-AF65-F5344CB8AC3E}">
        <p14:creationId xmlns:p14="http://schemas.microsoft.com/office/powerpoint/2010/main" val="6808778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DA8016-F774-CC48-9C01-D5A6E064A8DD}"/>
              </a:ext>
            </a:extLst>
          </p:cNvPr>
          <p:cNvSpPr>
            <a:spLocks noGrp="1"/>
          </p:cNvSpPr>
          <p:nvPr>
            <p:ph type="title"/>
          </p:nvPr>
        </p:nvSpPr>
        <p:spPr/>
        <p:txBody>
          <a:bodyPr/>
          <a:lstStyle/>
          <a:p>
            <a:r>
              <a:rPr lang="en-US" dirty="0"/>
              <a:t>Why is testing important?</a:t>
            </a:r>
          </a:p>
        </p:txBody>
      </p:sp>
      <p:sp>
        <p:nvSpPr>
          <p:cNvPr id="3" name="Content Placeholder 2">
            <a:extLst>
              <a:ext uri="{FF2B5EF4-FFF2-40B4-BE49-F238E27FC236}">
                <a16:creationId xmlns:a16="http://schemas.microsoft.com/office/drawing/2014/main" id="{6A6738C7-DC11-4F4B-AF46-0AEBB059ACBB}"/>
              </a:ext>
            </a:extLst>
          </p:cNvPr>
          <p:cNvSpPr>
            <a:spLocks noGrp="1"/>
          </p:cNvSpPr>
          <p:nvPr>
            <p:ph idx="1"/>
          </p:nvPr>
        </p:nvSpPr>
        <p:spPr/>
        <p:txBody>
          <a:bodyPr/>
          <a:lstStyle/>
          <a:p>
            <a:pPr marL="0" indent="0">
              <a:buNone/>
            </a:pPr>
            <a:r>
              <a:rPr lang="en-US" dirty="0"/>
              <a:t>Ariane 5 Launch Vehicle</a:t>
            </a:r>
          </a:p>
          <a:p>
            <a:pPr marL="225588" indent="-225588" defTabSz="896111">
              <a:lnSpc>
                <a:spcPct val="81000"/>
              </a:lnSpc>
              <a:spcBef>
                <a:spcPts val="1300"/>
              </a:spcBef>
              <a:defRPr sz="2450"/>
            </a:pPr>
            <a:r>
              <a:rPr lang="en-US" dirty="0"/>
              <a:t>Launched to lift heavy payloads into low Earth orbit </a:t>
            </a:r>
          </a:p>
          <a:p>
            <a:pPr marL="225588" indent="-225588" defTabSz="896111">
              <a:lnSpc>
                <a:spcPct val="81000"/>
              </a:lnSpc>
              <a:spcBef>
                <a:spcPts val="1300"/>
              </a:spcBef>
              <a:defRPr sz="2450"/>
            </a:pPr>
            <a:r>
              <a:rPr lang="en-US" dirty="0"/>
              <a:t>Initial rocket driven off course, started to disintegrate, and destroyed with 40 seconds of launch</a:t>
            </a:r>
          </a:p>
          <a:p>
            <a:pPr marL="225588" indent="-225588" defTabSz="896111">
              <a:lnSpc>
                <a:spcPct val="81000"/>
              </a:lnSpc>
              <a:spcBef>
                <a:spcPts val="1300"/>
              </a:spcBef>
              <a:defRPr sz="2450"/>
            </a:pPr>
            <a:r>
              <a:rPr lang="en-US" dirty="0"/>
              <a:t>SW shutdown when 64bit floating-point to 16bit </a:t>
            </a:r>
            <a:r>
              <a:rPr lang="en-US" dirty="0" err="1"/>
              <a:t>int</a:t>
            </a:r>
            <a:r>
              <a:rPr lang="en-US" dirty="0"/>
              <a:t> overflowed</a:t>
            </a:r>
          </a:p>
          <a:p>
            <a:pPr marL="225588" indent="-225588" defTabSz="896111">
              <a:lnSpc>
                <a:spcPct val="81000"/>
              </a:lnSpc>
              <a:spcBef>
                <a:spcPts val="1300"/>
              </a:spcBef>
              <a:defRPr sz="2450"/>
            </a:pPr>
            <a:r>
              <a:rPr lang="en-US" dirty="0"/>
              <a:t>Used directly SW from Ariane 4 - overflow physically impossible</a:t>
            </a:r>
          </a:p>
          <a:p>
            <a:pPr marL="225588" indent="-225588" defTabSz="896111">
              <a:lnSpc>
                <a:spcPct val="81000"/>
              </a:lnSpc>
              <a:spcBef>
                <a:spcPts val="1300"/>
              </a:spcBef>
              <a:defRPr sz="2450"/>
            </a:pPr>
            <a:r>
              <a:rPr lang="en-US" dirty="0"/>
              <a:t>Conversion never tested</a:t>
            </a:r>
          </a:p>
          <a:p>
            <a:pPr marL="0" indent="0">
              <a:buNone/>
            </a:pPr>
            <a:endParaRPr lang="en-US" dirty="0"/>
          </a:p>
          <a:p>
            <a:pPr marL="0" indent="0">
              <a:lnSpc>
                <a:spcPct val="100000"/>
              </a:lnSpc>
              <a:spcBef>
                <a:spcPts val="0"/>
              </a:spcBef>
              <a:buNone/>
            </a:pPr>
            <a:r>
              <a:rPr lang="en-US" sz="1800" dirty="0"/>
              <a:t>Bashar </a:t>
            </a:r>
            <a:r>
              <a:rPr lang="en-US" sz="1800" dirty="0" err="1"/>
              <a:t>Nuseibah</a:t>
            </a:r>
            <a:r>
              <a:rPr lang="en-US" sz="1800" dirty="0"/>
              <a:t>, “Ariane 5: who </a:t>
            </a:r>
            <a:r>
              <a:rPr lang="en-US" sz="1800" dirty="0" err="1"/>
              <a:t>dunnit</a:t>
            </a:r>
            <a:r>
              <a:rPr lang="en-US" sz="1800" dirty="0"/>
              <a:t>?”.  IEEE Software (1997).</a:t>
            </a:r>
          </a:p>
          <a:p>
            <a:pPr marL="0" indent="0">
              <a:lnSpc>
                <a:spcPct val="100000"/>
              </a:lnSpc>
              <a:spcBef>
                <a:spcPts val="0"/>
              </a:spcBef>
              <a:buNone/>
            </a:pPr>
            <a:r>
              <a:rPr lang="en-US" sz="1800" dirty="0">
                <a:hlinkClick r:id="rId3"/>
              </a:rPr>
              <a:t>http://iansommerville.com/software-engineering-book/case-studies/ariane5/</a:t>
            </a:r>
            <a:endParaRPr lang="en-US" sz="1800" dirty="0"/>
          </a:p>
          <a:p>
            <a:pPr marL="0" indent="0">
              <a:buNone/>
            </a:pPr>
            <a:endParaRPr lang="en-US" dirty="0"/>
          </a:p>
        </p:txBody>
      </p:sp>
    </p:spTree>
    <p:extLst>
      <p:ext uri="{BB962C8B-B14F-4D97-AF65-F5344CB8AC3E}">
        <p14:creationId xmlns:p14="http://schemas.microsoft.com/office/powerpoint/2010/main" val="34558788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449C30-1B26-F74C-A1A1-8CAF3AEC181C}"/>
              </a:ext>
            </a:extLst>
          </p:cNvPr>
          <p:cNvSpPr>
            <a:spLocks noGrp="1"/>
          </p:cNvSpPr>
          <p:nvPr>
            <p:ph type="title"/>
          </p:nvPr>
        </p:nvSpPr>
        <p:spPr/>
        <p:txBody>
          <a:bodyPr/>
          <a:lstStyle/>
          <a:p>
            <a:r>
              <a:rPr lang="en-US" dirty="0"/>
              <a:t>Why is testing important?</a:t>
            </a:r>
          </a:p>
        </p:txBody>
      </p:sp>
      <p:sp>
        <p:nvSpPr>
          <p:cNvPr id="3" name="Content Placeholder 2">
            <a:extLst>
              <a:ext uri="{FF2B5EF4-FFF2-40B4-BE49-F238E27FC236}">
                <a16:creationId xmlns:a16="http://schemas.microsoft.com/office/drawing/2014/main" id="{D9295597-A555-A144-8FA8-D212EE8A8326}"/>
              </a:ext>
            </a:extLst>
          </p:cNvPr>
          <p:cNvSpPr>
            <a:spLocks noGrp="1"/>
          </p:cNvSpPr>
          <p:nvPr>
            <p:ph idx="1"/>
          </p:nvPr>
        </p:nvSpPr>
        <p:spPr>
          <a:xfrm>
            <a:off x="365760" y="1305560"/>
            <a:ext cx="11369809" cy="4047778"/>
          </a:xfrm>
        </p:spPr>
        <p:txBody>
          <a:bodyPr/>
          <a:lstStyle/>
          <a:p>
            <a:pPr marL="0" indent="0" defTabSz="841247">
              <a:lnSpc>
                <a:spcPct val="85000"/>
              </a:lnSpc>
              <a:spcBef>
                <a:spcPts val="0"/>
              </a:spcBef>
              <a:buClrTx/>
              <a:buSzTx/>
              <a:buFontTx/>
              <a:buNone/>
              <a:defRPr sz="2576"/>
            </a:pPr>
            <a:r>
              <a:rPr lang="en-US" dirty="0"/>
              <a:t>Protein structures in scientific software</a:t>
            </a:r>
          </a:p>
          <a:p>
            <a:pPr marL="211776" indent="-211776" defTabSz="841247">
              <a:spcBef>
                <a:spcPts val="1200"/>
              </a:spcBef>
              <a:defRPr sz="2576"/>
            </a:pPr>
            <a:r>
              <a:rPr lang="en-US" dirty="0"/>
              <a:t>Inherited data analysis code interchanged two data columns</a:t>
            </a:r>
          </a:p>
          <a:p>
            <a:pPr marL="661294" lvl="1" indent="-342900" defTabSz="841247">
              <a:spcBef>
                <a:spcPts val="1200"/>
              </a:spcBef>
              <a:buFont typeface="Courier New"/>
              <a:buChar char="o"/>
              <a:defRPr sz="2576"/>
            </a:pPr>
            <a:r>
              <a:rPr lang="en-US" dirty="0"/>
              <a:t>inverted electron-density map</a:t>
            </a:r>
          </a:p>
          <a:p>
            <a:pPr marL="661294" lvl="1" indent="-342900" defTabSz="841247">
              <a:spcBef>
                <a:spcPts val="1200"/>
              </a:spcBef>
              <a:buFont typeface="Courier New"/>
              <a:buChar char="o"/>
              <a:defRPr sz="2576"/>
            </a:pPr>
            <a:r>
              <a:rPr lang="en-US" dirty="0"/>
              <a:t>incorrect protein structure</a:t>
            </a:r>
          </a:p>
          <a:p>
            <a:pPr marL="211776" indent="-211776" defTabSz="841247">
              <a:spcBef>
                <a:spcPts val="1200"/>
              </a:spcBef>
              <a:defRPr sz="2576"/>
            </a:pPr>
            <a:r>
              <a:rPr lang="en-US" dirty="0"/>
              <a:t>Retracted 5 publications</a:t>
            </a:r>
          </a:p>
          <a:p>
            <a:pPr marL="693420" lvl="1" indent="-342900" defTabSz="841247">
              <a:spcBef>
                <a:spcPts val="700"/>
              </a:spcBef>
              <a:buClrTx/>
              <a:buFont typeface="Courier New"/>
              <a:buChar char="o"/>
              <a:defRPr sz="2116"/>
            </a:pPr>
            <a:r>
              <a:rPr lang="en-US" dirty="0"/>
              <a:t>One was cited 364 times</a:t>
            </a:r>
          </a:p>
          <a:p>
            <a:pPr marL="211776" indent="-211776" defTabSz="841247">
              <a:spcBef>
                <a:spcPts val="1200"/>
              </a:spcBef>
              <a:defRPr sz="2576"/>
            </a:pPr>
            <a:r>
              <a:rPr lang="en-US" dirty="0"/>
              <a:t>Many papers and grant applications conflicting with flawed results were rejected</a:t>
            </a:r>
          </a:p>
          <a:p>
            <a:pPr marL="211776" indent="-211776" defTabSz="841247">
              <a:spcBef>
                <a:spcPts val="1200"/>
              </a:spcBef>
              <a:defRPr sz="2576"/>
            </a:pPr>
            <a:r>
              <a:rPr lang="en-US" dirty="0"/>
              <a:t>Others based their research on incorrect results</a:t>
            </a:r>
          </a:p>
          <a:p>
            <a:pPr marL="211776" indent="-211776" defTabSz="841247">
              <a:spcBef>
                <a:spcPts val="1200"/>
              </a:spcBef>
              <a:defRPr sz="2576"/>
            </a:pPr>
            <a:endParaRPr lang="en-US" dirty="0"/>
          </a:p>
          <a:p>
            <a:pPr marL="0" indent="0" defTabSz="841247">
              <a:spcBef>
                <a:spcPts val="1200"/>
              </a:spcBef>
              <a:buNone/>
              <a:defRPr sz="2576"/>
            </a:pPr>
            <a:r>
              <a:rPr lang="en-US" sz="1800" dirty="0"/>
              <a:t>Greg Miller, “A Scientist’s Nightmare: Software Problem Leads to Five Retractions”.  Science (2006).</a:t>
            </a:r>
          </a:p>
          <a:p>
            <a:pPr marL="211776" indent="-211776" defTabSz="841247">
              <a:spcBef>
                <a:spcPts val="1200"/>
              </a:spcBef>
              <a:defRPr sz="2576"/>
            </a:pPr>
            <a:endParaRPr lang="en-US" dirty="0"/>
          </a:p>
          <a:p>
            <a:pPr marL="0" indent="0">
              <a:buNone/>
            </a:pPr>
            <a:endParaRPr lang="en-US" dirty="0"/>
          </a:p>
        </p:txBody>
      </p:sp>
    </p:spTree>
    <p:extLst>
      <p:ext uri="{BB962C8B-B14F-4D97-AF65-F5344CB8AC3E}">
        <p14:creationId xmlns:p14="http://schemas.microsoft.com/office/powerpoint/2010/main" val="23946962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03457-429F-934C-AFE3-2474B16FBA98}"/>
              </a:ext>
            </a:extLst>
          </p:cNvPr>
          <p:cNvSpPr>
            <a:spLocks noGrp="1"/>
          </p:cNvSpPr>
          <p:nvPr>
            <p:ph type="title"/>
          </p:nvPr>
        </p:nvSpPr>
        <p:spPr/>
        <p:txBody>
          <a:bodyPr/>
          <a:lstStyle/>
          <a:p>
            <a:r>
              <a:rPr lang="en-US" dirty="0"/>
              <a:t>How common are bugs?</a:t>
            </a:r>
          </a:p>
        </p:txBody>
      </p:sp>
      <p:sp>
        <p:nvSpPr>
          <p:cNvPr id="3" name="Content Placeholder 2">
            <a:extLst>
              <a:ext uri="{FF2B5EF4-FFF2-40B4-BE49-F238E27FC236}">
                <a16:creationId xmlns:a16="http://schemas.microsoft.com/office/drawing/2014/main" id="{DB9017A6-EA31-364D-973B-44C7F20B071C}"/>
              </a:ext>
            </a:extLst>
          </p:cNvPr>
          <p:cNvSpPr>
            <a:spLocks noGrp="1"/>
          </p:cNvSpPr>
          <p:nvPr>
            <p:ph idx="1"/>
          </p:nvPr>
        </p:nvSpPr>
        <p:spPr>
          <a:xfrm>
            <a:off x="2486661" y="3286760"/>
            <a:ext cx="7076440" cy="2809240"/>
          </a:xfrm>
        </p:spPr>
        <p:txBody>
          <a:bodyPr/>
          <a:lstStyle/>
          <a:p>
            <a:pPr marL="0" indent="0">
              <a:lnSpc>
                <a:spcPct val="72000"/>
              </a:lnSpc>
              <a:buNone/>
              <a:defRPr sz="1600"/>
            </a:pPr>
            <a:r>
              <a:rPr lang="en-US" sz="2000" dirty="0"/>
              <a:t>Industry average for delivered software</a:t>
            </a:r>
          </a:p>
          <a:p>
            <a:pPr>
              <a:lnSpc>
                <a:spcPct val="72000"/>
              </a:lnSpc>
              <a:buFont typeface="Arial"/>
              <a:buChar char="•"/>
              <a:defRPr sz="1600"/>
            </a:pPr>
            <a:r>
              <a:rPr lang="en-US" sz="2000" dirty="0"/>
              <a:t>1-25 errors per 1000 lines of code</a:t>
            </a:r>
          </a:p>
          <a:p>
            <a:pPr marL="0" indent="0">
              <a:lnSpc>
                <a:spcPct val="72000"/>
              </a:lnSpc>
              <a:buNone/>
              <a:defRPr sz="1600"/>
            </a:pPr>
            <a:r>
              <a:rPr lang="en-US" sz="2000" dirty="0"/>
              <a:t>Microsoft Applications Division</a:t>
            </a:r>
          </a:p>
          <a:p>
            <a:pPr lvl="1">
              <a:lnSpc>
                <a:spcPct val="72000"/>
              </a:lnSpc>
              <a:buFont typeface="Arial"/>
              <a:buChar char="•"/>
              <a:defRPr sz="1600"/>
            </a:pPr>
            <a:r>
              <a:rPr lang="en-US" dirty="0"/>
              <a:t>10-20 defects per 1000 lines of code during in-house testing</a:t>
            </a:r>
          </a:p>
          <a:p>
            <a:pPr lvl="1">
              <a:lnSpc>
                <a:spcPct val="72000"/>
              </a:lnSpc>
              <a:buFont typeface="Arial"/>
              <a:buChar char="•"/>
              <a:defRPr sz="1600"/>
            </a:pPr>
            <a:r>
              <a:rPr lang="en-US" dirty="0"/>
              <a:t>1 defect per 2000 lines of code in released product</a:t>
            </a:r>
          </a:p>
          <a:p>
            <a:pPr lvl="1">
              <a:lnSpc>
                <a:spcPct val="72000"/>
              </a:lnSpc>
              <a:buFont typeface="Arial"/>
              <a:buChar char="•"/>
              <a:defRPr sz="1600"/>
            </a:pPr>
            <a:endParaRPr lang="en-US" sz="1800" dirty="0"/>
          </a:p>
          <a:p>
            <a:pPr marL="0" indent="0">
              <a:buNone/>
            </a:pPr>
            <a:r>
              <a:rPr lang="en-US" sz="1800" dirty="0"/>
              <a:t>Steven McConnell, “Code Complete”.  Second Edition (2004).</a:t>
            </a:r>
          </a:p>
        </p:txBody>
      </p:sp>
      <p:sp>
        <p:nvSpPr>
          <p:cNvPr id="5" name="Programs do not acquire bugs as people acquire germs, by hanging around other buggy programs.  Programmers must insert them.…">
            <a:extLst>
              <a:ext uri="{FF2B5EF4-FFF2-40B4-BE49-F238E27FC236}">
                <a16:creationId xmlns:a16="http://schemas.microsoft.com/office/drawing/2014/main" id="{237F5365-0697-DA4F-BF47-90908C60ED92}"/>
              </a:ext>
            </a:extLst>
          </p:cNvPr>
          <p:cNvSpPr txBox="1"/>
          <p:nvPr/>
        </p:nvSpPr>
        <p:spPr>
          <a:xfrm>
            <a:off x="1547215" y="1191955"/>
            <a:ext cx="8186065" cy="1569658"/>
          </a:xfrm>
          <a:prstGeom prst="rect">
            <a:avLst/>
          </a:prstGeom>
          <a:ln/>
          <a:extLst>
            <a:ext uri="{C572A759-6A51-4108-AA02-DFA0A04FC94B}">
              <ma14:wrappingTextBoxFlag xmlns:ma14="http://schemas.microsoft.com/office/mac/drawingml/2011/main" xmlns="" val="1"/>
            </a:ext>
          </a:extLst>
        </p:spPr>
        <p:style>
          <a:lnRef idx="1">
            <a:schemeClr val="accent1"/>
          </a:lnRef>
          <a:fillRef idx="3">
            <a:schemeClr val="accent1"/>
          </a:fillRef>
          <a:effectRef idx="2">
            <a:schemeClr val="accent1"/>
          </a:effectRef>
          <a:fontRef idx="minor">
            <a:schemeClr val="lt1"/>
          </a:fontRef>
        </p:style>
        <p:txBody>
          <a:bodyPr wrap="square" lIns="45719" tIns="45719" rIns="45719" bIns="45719" numCol="1" anchor="ctr">
            <a:spAutoFit/>
          </a:bodyPr>
          <a:lstStyle/>
          <a:p>
            <a:pPr algn="ctr">
              <a:defRPr sz="2400">
                <a:solidFill>
                  <a:srgbClr val="FFFFFF"/>
                </a:solidFill>
              </a:defRPr>
            </a:pPr>
            <a:r>
              <a:rPr dirty="0">
                <a:solidFill>
                  <a:schemeClr val="bg1"/>
                </a:solidFill>
              </a:rPr>
              <a:t>Programs do not acquire bugs as people acquire germs, </a:t>
            </a:r>
            <a:endParaRPr lang="en-US" dirty="0">
              <a:solidFill>
                <a:schemeClr val="bg1"/>
              </a:solidFill>
            </a:endParaRPr>
          </a:p>
          <a:p>
            <a:pPr algn="ctr">
              <a:defRPr sz="2400">
                <a:solidFill>
                  <a:srgbClr val="FFFFFF"/>
                </a:solidFill>
              </a:defRPr>
            </a:pPr>
            <a:r>
              <a:rPr dirty="0">
                <a:solidFill>
                  <a:schemeClr val="bg1"/>
                </a:solidFill>
              </a:rPr>
              <a:t>by hanging around other buggy programs.  </a:t>
            </a:r>
            <a:endParaRPr lang="en-US" dirty="0">
              <a:solidFill>
                <a:schemeClr val="bg1"/>
              </a:solidFill>
            </a:endParaRPr>
          </a:p>
          <a:p>
            <a:pPr algn="ctr">
              <a:defRPr sz="2400">
                <a:solidFill>
                  <a:srgbClr val="FFFFFF"/>
                </a:solidFill>
              </a:defRPr>
            </a:pPr>
            <a:r>
              <a:rPr dirty="0">
                <a:solidFill>
                  <a:schemeClr val="bg1"/>
                </a:solidFill>
              </a:rPr>
              <a:t>Programmers must insert them.</a:t>
            </a:r>
            <a:endParaRPr lang="en-US" dirty="0">
              <a:solidFill>
                <a:schemeClr val="bg1"/>
              </a:solidFill>
            </a:endParaRPr>
          </a:p>
          <a:p>
            <a:pPr algn="ctr">
              <a:defRPr sz="2400">
                <a:solidFill>
                  <a:srgbClr val="FFFFFF"/>
                </a:solidFill>
              </a:defRPr>
            </a:pPr>
            <a:r>
              <a:rPr dirty="0">
                <a:solidFill>
                  <a:schemeClr val="bg1"/>
                </a:solidFill>
              </a:rPr>
              <a:t>- Harlan Mills</a:t>
            </a:r>
          </a:p>
        </p:txBody>
      </p:sp>
    </p:spTree>
    <p:extLst>
      <p:ext uri="{BB962C8B-B14F-4D97-AF65-F5344CB8AC3E}">
        <p14:creationId xmlns:p14="http://schemas.microsoft.com/office/powerpoint/2010/main" val="28612296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4B5DAA-D2DD-5545-A3D7-7B5DE15B3F18}"/>
              </a:ext>
            </a:extLst>
          </p:cNvPr>
          <p:cNvSpPr>
            <a:spLocks noGrp="1"/>
          </p:cNvSpPr>
          <p:nvPr>
            <p:ph type="title"/>
          </p:nvPr>
        </p:nvSpPr>
        <p:spPr/>
        <p:txBody>
          <a:bodyPr/>
          <a:lstStyle/>
          <a:p>
            <a:r>
              <a:rPr lang="en-US" dirty="0"/>
              <a:t>Avoid debugging</a:t>
            </a:r>
          </a:p>
        </p:txBody>
      </p:sp>
      <p:sp>
        <p:nvSpPr>
          <p:cNvPr id="3" name="Content Placeholder 2">
            <a:extLst>
              <a:ext uri="{FF2B5EF4-FFF2-40B4-BE49-F238E27FC236}">
                <a16:creationId xmlns:a16="http://schemas.microsoft.com/office/drawing/2014/main" id="{AA845176-62FA-D049-BBB8-EF1BB414E580}"/>
              </a:ext>
            </a:extLst>
          </p:cNvPr>
          <p:cNvSpPr>
            <a:spLocks noGrp="1"/>
          </p:cNvSpPr>
          <p:nvPr>
            <p:ph idx="1"/>
          </p:nvPr>
        </p:nvSpPr>
        <p:spPr>
          <a:xfrm>
            <a:off x="1535709" y="3378543"/>
            <a:ext cx="7052238" cy="1911638"/>
          </a:xfrm>
        </p:spPr>
        <p:txBody>
          <a:bodyPr/>
          <a:lstStyle/>
          <a:p>
            <a:r>
              <a:rPr lang="en-US" dirty="0"/>
              <a:t>Upfront effort can lead to clean code</a:t>
            </a:r>
          </a:p>
          <a:p>
            <a:r>
              <a:rPr lang="en-US" dirty="0"/>
              <a:t>Integrated tests encode result of time and effort</a:t>
            </a:r>
          </a:p>
          <a:p>
            <a:r>
              <a:rPr lang="en-US" dirty="0"/>
              <a:t>Integrated tests can ease debugging</a:t>
            </a:r>
          </a:p>
          <a:p>
            <a:pPr marL="0" indent="0">
              <a:buNone/>
            </a:pPr>
            <a:endParaRPr lang="en-US" dirty="0"/>
          </a:p>
        </p:txBody>
      </p:sp>
      <p:sp>
        <p:nvSpPr>
          <p:cNvPr id="4" name="Debugging is twice as hard as writing the code in the first place. Therefore, if you write the code as cleverly as possible, you are, by definition, not smart enough to debug it.…">
            <a:extLst>
              <a:ext uri="{FF2B5EF4-FFF2-40B4-BE49-F238E27FC236}">
                <a16:creationId xmlns:a16="http://schemas.microsoft.com/office/drawing/2014/main" id="{D7871B4B-1DEC-F64C-8AA7-0C6C1FB33622}"/>
              </a:ext>
            </a:extLst>
          </p:cNvPr>
          <p:cNvSpPr txBox="1"/>
          <p:nvPr/>
        </p:nvSpPr>
        <p:spPr>
          <a:xfrm>
            <a:off x="571126" y="1286430"/>
            <a:ext cx="9411074" cy="1616422"/>
          </a:xfrm>
          <a:prstGeom prst="rect">
            <a:avLst/>
          </a:prstGeom>
          <a:ln/>
          <a:extLst>
            <a:ext uri="{C572A759-6A51-4108-AA02-DFA0A04FC94B}">
              <ma14:wrappingTextBoxFlag xmlns:ma14="http://schemas.microsoft.com/office/mac/drawingml/2011/main" xmlns="" val="1"/>
            </a:ext>
          </a:extLst>
        </p:spPr>
        <p:style>
          <a:lnRef idx="1">
            <a:schemeClr val="accent1"/>
          </a:lnRef>
          <a:fillRef idx="3">
            <a:schemeClr val="accent1"/>
          </a:fillRef>
          <a:effectRef idx="2">
            <a:schemeClr val="accent1"/>
          </a:effectRef>
          <a:fontRef idx="minor">
            <a:schemeClr val="lt1"/>
          </a:fontRef>
        </p:style>
        <p:txBody>
          <a:bodyPr wrap="square" lIns="45719" tIns="45719" rIns="45719" bIns="45719" numCol="1" anchor="ctr">
            <a:noAutofit/>
          </a:bodyPr>
          <a:lstStyle/>
          <a:p>
            <a:pPr algn="ctr">
              <a:defRPr sz="2400">
                <a:solidFill>
                  <a:srgbClr val="FFFFFF"/>
                </a:solidFill>
              </a:defRPr>
            </a:pPr>
            <a:r>
              <a:rPr dirty="0"/>
              <a:t>Debugging is twice as hard as writing the code in the first place. Therefore, if you write the code as cleverly as possible, you are, </a:t>
            </a:r>
            <a:endParaRPr lang="en-US" dirty="0"/>
          </a:p>
          <a:p>
            <a:pPr algn="ctr">
              <a:defRPr sz="2400">
                <a:solidFill>
                  <a:srgbClr val="FFFFFF"/>
                </a:solidFill>
              </a:defRPr>
            </a:pPr>
            <a:r>
              <a:rPr dirty="0"/>
              <a:t>by definition, not smart enough to debug it.</a:t>
            </a:r>
          </a:p>
          <a:p>
            <a:pPr algn="ctr">
              <a:defRPr sz="2400">
                <a:solidFill>
                  <a:srgbClr val="FFFFFF"/>
                </a:solidFill>
              </a:defRPr>
            </a:pPr>
            <a:r>
              <a:rPr lang="en-US" dirty="0"/>
              <a:t>      </a:t>
            </a:r>
            <a:r>
              <a:rPr dirty="0"/>
              <a:t>- Brian Kernighan</a:t>
            </a:r>
          </a:p>
        </p:txBody>
      </p:sp>
    </p:spTree>
    <p:extLst>
      <p:ext uri="{BB962C8B-B14F-4D97-AF65-F5344CB8AC3E}">
        <p14:creationId xmlns:p14="http://schemas.microsoft.com/office/powerpoint/2010/main" val="7639715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D12AF5-C227-7244-B9A7-9E27BC66610E}"/>
              </a:ext>
            </a:extLst>
          </p:cNvPr>
          <p:cNvSpPr>
            <a:spLocks noGrp="1"/>
          </p:cNvSpPr>
          <p:nvPr>
            <p:ph type="title"/>
          </p:nvPr>
        </p:nvSpPr>
        <p:spPr/>
        <p:txBody>
          <a:bodyPr/>
          <a:lstStyle/>
          <a:p>
            <a:r>
              <a:rPr lang="en-US" dirty="0"/>
              <a:t>Benefits of testing</a:t>
            </a:r>
          </a:p>
        </p:txBody>
      </p:sp>
      <p:sp>
        <p:nvSpPr>
          <p:cNvPr id="3" name="Content Placeholder 2">
            <a:extLst>
              <a:ext uri="{FF2B5EF4-FFF2-40B4-BE49-F238E27FC236}">
                <a16:creationId xmlns:a16="http://schemas.microsoft.com/office/drawing/2014/main" id="{94F8597D-3E9D-514F-96D7-44EBD6BC5F95}"/>
              </a:ext>
            </a:extLst>
          </p:cNvPr>
          <p:cNvSpPr>
            <a:spLocks noGrp="1"/>
          </p:cNvSpPr>
          <p:nvPr>
            <p:ph idx="1"/>
          </p:nvPr>
        </p:nvSpPr>
        <p:spPr/>
        <p:txBody>
          <a:bodyPr/>
          <a:lstStyle/>
          <a:p>
            <a:pPr>
              <a:lnSpc>
                <a:spcPct val="81000"/>
              </a:lnSpc>
            </a:pPr>
            <a:r>
              <a:rPr lang="en-US" dirty="0"/>
              <a:t>Promotes high-quality software that delivers correct results and improves confidence</a:t>
            </a:r>
          </a:p>
          <a:p>
            <a:pPr>
              <a:lnSpc>
                <a:spcPct val="81000"/>
              </a:lnSpc>
            </a:pPr>
            <a:r>
              <a:rPr lang="en-US" dirty="0"/>
              <a:t>Increases quality and speed of development, reducing development and maintenance costs</a:t>
            </a:r>
          </a:p>
          <a:p>
            <a:pPr>
              <a:lnSpc>
                <a:spcPct val="81000"/>
              </a:lnSpc>
            </a:pPr>
            <a:r>
              <a:rPr lang="en-US" dirty="0"/>
              <a:t>Maintains portability to a variety of systems and compilers</a:t>
            </a:r>
          </a:p>
          <a:p>
            <a:pPr>
              <a:lnSpc>
                <a:spcPct val="81000"/>
              </a:lnSpc>
            </a:pPr>
            <a:r>
              <a:rPr lang="en-US" dirty="0"/>
              <a:t>Automated testing helps create code that isn’t brittle</a:t>
            </a:r>
          </a:p>
          <a:p>
            <a:endParaRPr lang="en-US" dirty="0"/>
          </a:p>
        </p:txBody>
      </p:sp>
    </p:spTree>
    <p:extLst>
      <p:ext uri="{BB962C8B-B14F-4D97-AF65-F5344CB8AC3E}">
        <p14:creationId xmlns:p14="http://schemas.microsoft.com/office/powerpoint/2010/main" val="31905439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6C0048-B4C0-734D-B007-D1A3521AC0EB}"/>
              </a:ext>
            </a:extLst>
          </p:cNvPr>
          <p:cNvSpPr>
            <a:spLocks noGrp="1"/>
          </p:cNvSpPr>
          <p:nvPr>
            <p:ph type="title"/>
          </p:nvPr>
        </p:nvSpPr>
        <p:spPr/>
        <p:txBody>
          <a:bodyPr/>
          <a:lstStyle/>
          <a:p>
            <a:r>
              <a:rPr lang="en-US" dirty="0"/>
              <a:t>Definitions</a:t>
            </a:r>
          </a:p>
        </p:txBody>
      </p:sp>
      <p:sp>
        <p:nvSpPr>
          <p:cNvPr id="3" name="Content Placeholder 2">
            <a:extLst>
              <a:ext uri="{FF2B5EF4-FFF2-40B4-BE49-F238E27FC236}">
                <a16:creationId xmlns:a16="http://schemas.microsoft.com/office/drawing/2014/main" id="{C8CBEC93-3627-C340-8BC7-1D80A72D8C80}"/>
              </a:ext>
            </a:extLst>
          </p:cNvPr>
          <p:cNvSpPr>
            <a:spLocks noGrp="1"/>
          </p:cNvSpPr>
          <p:nvPr>
            <p:ph idx="1"/>
          </p:nvPr>
        </p:nvSpPr>
        <p:spPr/>
        <p:txBody>
          <a:bodyPr/>
          <a:lstStyle/>
          <a:p>
            <a:pPr marL="0" indent="0">
              <a:buNone/>
            </a:pPr>
            <a:r>
              <a:rPr lang="en-US" dirty="0"/>
              <a:t>Classes of Tests by Granularity / Hierarchy</a:t>
            </a:r>
          </a:p>
          <a:p>
            <a:r>
              <a:rPr lang="en-US" dirty="0"/>
              <a:t>Unit tests </a:t>
            </a:r>
          </a:p>
          <a:p>
            <a:pPr lvl="1">
              <a:buFont typeface="Courier New"/>
              <a:buChar char="o"/>
              <a:defRPr sz="2300"/>
            </a:pPr>
            <a:r>
              <a:rPr lang="en-US" dirty="0"/>
              <a:t>Test individual functions or classes</a:t>
            </a:r>
          </a:p>
          <a:p>
            <a:pPr marL="230605" indent="-230605">
              <a:spcBef>
                <a:spcPts val="800"/>
              </a:spcBef>
              <a:buClrTx/>
              <a:buFontTx/>
            </a:pPr>
            <a:r>
              <a:rPr lang="en-US" dirty="0"/>
              <a:t>Component or Integration tests</a:t>
            </a:r>
          </a:p>
          <a:p>
            <a:pPr lvl="1">
              <a:buFont typeface="Courier New"/>
              <a:buChar char="o"/>
              <a:defRPr sz="2300"/>
            </a:pPr>
            <a:r>
              <a:rPr lang="en-US" dirty="0"/>
              <a:t>Test linkage of functions and classes into higher-functioning unit</a:t>
            </a:r>
          </a:p>
          <a:p>
            <a:r>
              <a:rPr lang="en-US" dirty="0"/>
              <a:t>System-level tests</a:t>
            </a:r>
          </a:p>
          <a:p>
            <a:pPr lvl="1">
              <a:buFont typeface="Courier New"/>
              <a:buChar char="o"/>
              <a:defRPr sz="2300"/>
            </a:pPr>
            <a:r>
              <a:rPr lang="en-US" dirty="0"/>
              <a:t>At the user interaction level</a:t>
            </a:r>
          </a:p>
          <a:p>
            <a:pPr marL="0" indent="0">
              <a:buNone/>
            </a:pPr>
            <a:endParaRPr lang="en-US" dirty="0"/>
          </a:p>
        </p:txBody>
      </p:sp>
    </p:spTree>
    <p:extLst>
      <p:ext uri="{BB962C8B-B14F-4D97-AF65-F5344CB8AC3E}">
        <p14:creationId xmlns:p14="http://schemas.microsoft.com/office/powerpoint/2010/main" val="20949690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DFF0B6-097A-804C-A79D-79481501BA54}"/>
              </a:ext>
            </a:extLst>
          </p:cNvPr>
          <p:cNvSpPr>
            <a:spLocks noGrp="1"/>
          </p:cNvSpPr>
          <p:nvPr>
            <p:ph type="title"/>
          </p:nvPr>
        </p:nvSpPr>
        <p:spPr/>
        <p:txBody>
          <a:bodyPr/>
          <a:lstStyle/>
          <a:p>
            <a:r>
              <a:rPr lang="en-US" dirty="0"/>
              <a:t>Definitions</a:t>
            </a:r>
          </a:p>
        </p:txBody>
      </p:sp>
      <p:sp>
        <p:nvSpPr>
          <p:cNvPr id="3" name="Content Placeholder 2">
            <a:extLst>
              <a:ext uri="{FF2B5EF4-FFF2-40B4-BE49-F238E27FC236}">
                <a16:creationId xmlns:a16="http://schemas.microsoft.com/office/drawing/2014/main" id="{DE1C374A-7544-5644-A7DC-C195F6C9EA52}"/>
              </a:ext>
            </a:extLst>
          </p:cNvPr>
          <p:cNvSpPr>
            <a:spLocks noGrp="1"/>
          </p:cNvSpPr>
          <p:nvPr>
            <p:ph idx="1"/>
          </p:nvPr>
        </p:nvSpPr>
        <p:spPr/>
        <p:txBody>
          <a:bodyPr/>
          <a:lstStyle/>
          <a:p>
            <a:pPr marL="0" indent="0">
              <a:buNone/>
            </a:pPr>
            <a:r>
              <a:rPr lang="en-US" dirty="0"/>
              <a:t>Classes of Tests by Intent</a:t>
            </a:r>
          </a:p>
          <a:p>
            <a:pPr marL="177247" indent="-177247" defTabSz="704087">
              <a:spcBef>
                <a:spcPts val="1000"/>
              </a:spcBef>
              <a:defRPr sz="2156"/>
            </a:pPr>
            <a:r>
              <a:rPr lang="en-US" dirty="0"/>
              <a:t>General verification</a:t>
            </a:r>
          </a:p>
          <a:p>
            <a:pPr marL="609382" lvl="1" indent="-342900" defTabSz="704087">
              <a:spcBef>
                <a:spcPts val="600"/>
              </a:spcBef>
              <a:buFont typeface="Courier New"/>
              <a:buChar char="o"/>
              <a:defRPr sz="1770"/>
            </a:pPr>
            <a:r>
              <a:rPr lang="en-US" dirty="0"/>
              <a:t>Compare against analytic results, independently-derived result, </a:t>
            </a:r>
            <a:r>
              <a:rPr lang="en-US" i="1" dirty="0"/>
              <a:t>etc.</a:t>
            </a:r>
          </a:p>
          <a:p>
            <a:pPr marL="177247" indent="-177247" defTabSz="704087">
              <a:spcBef>
                <a:spcPts val="1000"/>
              </a:spcBef>
              <a:defRPr sz="2156"/>
            </a:pPr>
            <a:r>
              <a:rPr lang="en-US" dirty="0"/>
              <a:t>Regression tests</a:t>
            </a:r>
          </a:p>
          <a:p>
            <a:pPr marL="609382" lvl="1" indent="-342900" defTabSz="704087">
              <a:spcBef>
                <a:spcPts val="600"/>
              </a:spcBef>
              <a:buFont typeface="Courier New"/>
              <a:buChar char="o"/>
              <a:defRPr sz="1770"/>
            </a:pPr>
            <a:r>
              <a:rPr lang="en-US" dirty="0"/>
              <a:t>Compare current observable output to a gold standard</a:t>
            </a:r>
          </a:p>
          <a:p>
            <a:pPr marL="177247" indent="-177247" defTabSz="704087">
              <a:spcBef>
                <a:spcPts val="1000"/>
              </a:spcBef>
              <a:defRPr sz="2156"/>
            </a:pPr>
            <a:r>
              <a:rPr lang="en-US" dirty="0"/>
              <a:t>Performance tests</a:t>
            </a:r>
          </a:p>
          <a:p>
            <a:pPr marL="609382" lvl="1" indent="-342900" defTabSz="704087">
              <a:spcBef>
                <a:spcPts val="600"/>
              </a:spcBef>
              <a:buFont typeface="Courier New"/>
              <a:buChar char="o"/>
              <a:defRPr sz="1770"/>
            </a:pPr>
            <a:r>
              <a:rPr lang="en-US" dirty="0"/>
              <a:t>Focus on the runtime and resource utilization</a:t>
            </a:r>
          </a:p>
          <a:p>
            <a:pPr marL="177247" indent="-177247" defTabSz="704087">
              <a:spcBef>
                <a:spcPts val="1000"/>
              </a:spcBef>
              <a:defRPr sz="2156"/>
            </a:pPr>
            <a:r>
              <a:rPr lang="en-US" dirty="0"/>
              <a:t>Restart tests</a:t>
            </a:r>
          </a:p>
          <a:p>
            <a:pPr marL="609382" lvl="1" indent="-342900" defTabSz="704087">
              <a:spcBef>
                <a:spcPts val="600"/>
              </a:spcBef>
              <a:buFont typeface="Courier New"/>
              <a:buChar char="o"/>
              <a:defRPr sz="1770"/>
            </a:pPr>
            <a:r>
              <a:rPr lang="en-US" dirty="0"/>
              <a:t>Code starts transparently from a checkpoint</a:t>
            </a:r>
          </a:p>
          <a:p>
            <a:pPr marL="0" indent="0">
              <a:buNone/>
            </a:pPr>
            <a:endParaRPr lang="en-US" dirty="0"/>
          </a:p>
        </p:txBody>
      </p:sp>
    </p:spTree>
    <p:extLst>
      <p:ext uri="{BB962C8B-B14F-4D97-AF65-F5344CB8AC3E}">
        <p14:creationId xmlns:p14="http://schemas.microsoft.com/office/powerpoint/2010/main" val="1175408483"/>
      </p:ext>
    </p:extLst>
  </p:cSld>
  <p:clrMapOvr>
    <a:masterClrMapping/>
  </p:clrMapOvr>
</p:sld>
</file>

<file path=ppt/theme/theme1.xml><?xml version="1.0" encoding="utf-8"?>
<a:theme xmlns:a="http://schemas.openxmlformats.org/drawingml/2006/main" name="Presentations (Wide Screen)">
  <a:themeElements>
    <a:clrScheme name="ECP 171103 final">
      <a:dk1>
        <a:sysClr val="windowText" lastClr="000000"/>
      </a:dk1>
      <a:lt1>
        <a:sysClr val="window" lastClr="FFFFFF"/>
      </a:lt1>
      <a:dk2>
        <a:srgbClr val="266093"/>
      </a:dk2>
      <a:lt2>
        <a:srgbClr val="FFFFFF"/>
      </a:lt2>
      <a:accent1>
        <a:srgbClr val="2A75BB"/>
      </a:accent1>
      <a:accent2>
        <a:srgbClr val="84B641"/>
      </a:accent2>
      <a:accent3>
        <a:srgbClr val="43B1E5"/>
      </a:accent3>
      <a:accent4>
        <a:srgbClr val="D13940"/>
      </a:accent4>
      <a:accent5>
        <a:srgbClr val="C39C2F"/>
      </a:accent5>
      <a:accent6>
        <a:srgbClr val="7F7F7F"/>
      </a:accent6>
      <a:hlink>
        <a:srgbClr val="A03123"/>
      </a:hlink>
      <a:folHlink>
        <a:srgbClr val="00000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solidFill>
        <a:ln>
          <a:noFill/>
        </a:ln>
        <a:effectLst>
          <a:outerShdw blurRad="44450" dist="27940" dir="5400000" algn="ctr">
            <a:srgbClr val="000000">
              <a:alpha val="32000"/>
            </a:srgbClr>
          </a:outerShdw>
        </a:effectLst>
      </a:spPr>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defPPr algn="ctr">
          <a:lnSpc>
            <a:spcPct val="90000"/>
          </a:lnSpc>
          <a:defRPr sz="2000" dirty="0">
            <a:solidFill>
              <a:schemeClr val="bg1"/>
            </a:solidFill>
          </a:defRPr>
        </a:defPPr>
      </a:lstStyle>
    </a:spDef>
    <a:txDef>
      <a:spPr>
        <a:noFill/>
      </a:spPr>
      <a:bodyPr wrap="square" lIns="118872" tIns="91440" rIns="118872" bIns="91440" rtlCol="0" anchor="ctr" anchorCtr="0">
        <a:spAutoFit/>
      </a:bodyPr>
      <a:lstStyle>
        <a:defPPr algn="l">
          <a:lnSpc>
            <a:spcPct val="90000"/>
          </a:lnSpc>
          <a:defRPr dirty="0" smtClean="0"/>
        </a:defPPr>
      </a:lstStyle>
    </a:txDef>
  </a:objectDefaults>
  <a:extraClrSchemeLst/>
  <a:extLst>
    <a:ext uri="{05A4C25C-085E-4340-85A3-A5531E510DB2}">
      <thm15:themeFamily xmlns:thm15="http://schemas.microsoft.com/office/thememl/2012/main" name="ECP_PowerPointTemplate-v1.0_20171106" id="{82BFD86B-8FF4-4B2C-AD68-5655622D7E2C}" vid="{C92328A0-5FA1-40E2-AE72-E588ED49ADD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565464437F680748A68B85EB6594EA7D" ma:contentTypeVersion="0" ma:contentTypeDescription="Create a new document." ma:contentTypeScope="" ma:versionID="fe3f4dd58d5914c51cfc6deaa8ad845c">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Props1.xml><?xml version="1.0" encoding="utf-8"?>
<ds:datastoreItem xmlns:ds="http://schemas.openxmlformats.org/officeDocument/2006/customXml" ds:itemID="{19E20559-B232-4371-8690-E3D8007EDB82}">
  <ds:schemaRefs>
    <ds:schemaRef ds:uri="http://schemas.microsoft.com/sharepoint/v3/contenttype/forms"/>
  </ds:schemaRefs>
</ds:datastoreItem>
</file>

<file path=customXml/itemProps2.xml><?xml version="1.0" encoding="utf-8"?>
<ds:datastoreItem xmlns:ds="http://schemas.openxmlformats.org/officeDocument/2006/customXml" ds:itemID="{A50EC660-24D0-43A0-AE5E-E274115E726B}">
  <ds:schemaRefs>
    <ds:schemaRef ds:uri="http://purl.org/dc/terms/"/>
    <ds:schemaRef ds:uri="http://schemas.openxmlformats.org/package/2006/metadata/core-properties"/>
    <ds:schemaRef ds:uri="http://schemas.microsoft.com/office/2006/documentManagement/types"/>
    <ds:schemaRef ds:uri="http://purl.org/dc/elements/1.1/"/>
    <ds:schemaRef ds:uri="http://schemas.microsoft.com/office/2006/metadata/properties"/>
    <ds:schemaRef ds:uri="http://www.w3.org/XML/1998/namespace"/>
    <ds:schemaRef ds:uri="http://purl.org/dc/dcmitype/"/>
    <ds:schemaRef ds:uri="http://schemas.microsoft.com/office/infopath/2007/PartnerControls"/>
  </ds:schemaRefs>
</ds:datastoreItem>
</file>

<file path=customXml/itemProps3.xml><?xml version="1.0" encoding="utf-8"?>
<ds:datastoreItem xmlns:ds="http://schemas.openxmlformats.org/officeDocument/2006/customXml" ds:itemID="{E8DB7DEB-074E-4EE8-9B6E-FD277323109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docProps/app.xml><?xml version="1.0" encoding="utf-8"?>
<Properties xmlns="http://schemas.openxmlformats.org/officeDocument/2006/extended-properties" xmlns:vt="http://schemas.openxmlformats.org/officeDocument/2006/docPropsVTypes">
  <Template>Presentations (Wide Screen)</Template>
  <TotalTime>745</TotalTime>
  <Words>2961</Words>
  <Application>Microsoft Macintosh PowerPoint</Application>
  <PresentationFormat>Custom</PresentationFormat>
  <Paragraphs>352</Paragraphs>
  <Slides>26</Slides>
  <Notes>19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26</vt:i4>
      </vt:variant>
    </vt:vector>
  </HeadingPairs>
  <TitlesOfParts>
    <vt:vector size="31" baseType="lpstr">
      <vt:lpstr>Arial</vt:lpstr>
      <vt:lpstr>Arial Black</vt:lpstr>
      <vt:lpstr>Calibri</vt:lpstr>
      <vt:lpstr>Courier New</vt:lpstr>
      <vt:lpstr>Presentations (Wide Screen)</vt:lpstr>
      <vt:lpstr>Testing, Code Coverage, and Continuous Integration</vt:lpstr>
      <vt:lpstr>Why is testing important?</vt:lpstr>
      <vt:lpstr>Why is testing important?</vt:lpstr>
      <vt:lpstr>Why is testing important?</vt:lpstr>
      <vt:lpstr>How common are bugs?</vt:lpstr>
      <vt:lpstr>Avoid debugging</vt:lpstr>
      <vt:lpstr>Benefits of testing</vt:lpstr>
      <vt:lpstr>Definitions</vt:lpstr>
      <vt:lpstr>Definitions</vt:lpstr>
      <vt:lpstr>Refactoring</vt:lpstr>
      <vt:lpstr>Automated Test Frameworks</vt:lpstr>
      <vt:lpstr>Test Servers</vt:lpstr>
      <vt:lpstr>Testing Policies</vt:lpstr>
      <vt:lpstr>Baseline Policies</vt:lpstr>
      <vt:lpstr>Bug Eradication Policies</vt:lpstr>
      <vt:lpstr>How do we determine what other tests are needed?</vt:lpstr>
      <vt:lpstr>Code coverage output</vt:lpstr>
      <vt:lpstr>Code coverage is popular</vt:lpstr>
      <vt:lpstr>The Short &amp; Sweet of Continuous Integration</vt:lpstr>
      <vt:lpstr>Work Decomposition</vt:lpstr>
      <vt:lpstr>Error detection</vt:lpstr>
      <vt:lpstr>Continuous integration (CI)</vt:lpstr>
      <vt:lpstr>Cloud-based CI</vt:lpstr>
      <vt:lpstr>View of toy repository</vt:lpstr>
      <vt:lpstr>Putting it all together</vt:lpstr>
      <vt:lpstr>Other resources</vt:lpstr>
    </vt:vector>
  </TitlesOfParts>
  <Company/>
  <LinksUpToDate>false</LinksUpToDate>
  <SharedDoc>false</SharedDoc>
  <HyperlinksChanged>false</HyperlinksChanged>
  <AppVersion>16.0015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Argonne Training Program on Extreme-Scale Computing</dc:title>
  <dc:creator>Microsoft Office User</dc:creator>
  <cp:lastModifiedBy>Jared O'Neal</cp:lastModifiedBy>
  <cp:revision>204</cp:revision>
  <cp:lastPrinted>2017-11-02T18:35:01Z</cp:lastPrinted>
  <dcterms:created xsi:type="dcterms:W3CDTF">2018-07-03T20:41:24Z</dcterms:created>
  <dcterms:modified xsi:type="dcterms:W3CDTF">2018-08-05T22:35:29Z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0x010100565464437F680748A68B85EB6594EA7D</vt:lpwstr>
  </property>
</Properties>
</file>